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4"/>
  </p:notesMasterIdLst>
  <p:sldIdLst>
    <p:sldId id="256" r:id="rId2"/>
    <p:sldId id="257" r:id="rId3"/>
    <p:sldId id="286" r:id="rId4"/>
    <p:sldId id="260" r:id="rId5"/>
    <p:sldId id="261" r:id="rId6"/>
    <p:sldId id="262" r:id="rId7"/>
    <p:sldId id="297" r:id="rId8"/>
    <p:sldId id="298" r:id="rId9"/>
    <p:sldId id="299" r:id="rId10"/>
    <p:sldId id="300" r:id="rId11"/>
    <p:sldId id="301" r:id="rId12"/>
    <p:sldId id="302" r:id="rId13"/>
    <p:sldId id="266" r:id="rId14"/>
    <p:sldId id="303" r:id="rId15"/>
    <p:sldId id="304" r:id="rId16"/>
    <p:sldId id="305" r:id="rId17"/>
    <p:sldId id="306" r:id="rId18"/>
    <p:sldId id="307" r:id="rId19"/>
    <p:sldId id="308" r:id="rId20"/>
    <p:sldId id="267" r:id="rId21"/>
    <p:sldId id="309" r:id="rId22"/>
    <p:sldId id="285" r:id="rId23"/>
  </p:sldIdLst>
  <p:sldSz cx="18288000" cy="10287000"/>
  <p:notesSz cx="6858000" cy="9144000"/>
  <p:embeddedFontLst>
    <p:embeddedFont>
      <p:font typeface="Quattrocento Sans" panose="020B0502050000020003" pitchFamily="34"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9" roundtripDataSignature="AMtx7mjd7j4TO7thUAJMrRIklQ5x5Q7tf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82" autoAdjust="0"/>
    <p:restoredTop sz="90146" autoAdjust="0"/>
  </p:normalViewPr>
  <p:slideViewPr>
    <p:cSldViewPr snapToGrid="0">
      <p:cViewPr varScale="1">
        <p:scale>
          <a:sx n="45" d="100"/>
          <a:sy n="45" d="100"/>
        </p:scale>
        <p:origin x="52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customschemas.google.com/relationships/presentationmetadata" Target="metadata"/><Relationship Id="rId3" Type="http://schemas.openxmlformats.org/officeDocument/2006/relationships/slide" Target="slides/slide2.xml"/><Relationship Id="rId21" Type="http://schemas.openxmlformats.org/officeDocument/2006/relationships/slide" Target="slides/slide20.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43"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400" b="0" i="0" u="none" strike="noStrike" cap="none">
                <a:latin typeface="Arial"/>
                <a:ea typeface="Arial"/>
                <a:cs typeface="Arial"/>
                <a:sym typeface="Arial"/>
              </a:defRPr>
            </a:lvl1pPr>
            <a:lvl2pPr marL="914400" marR="0" lvl="1" indent="-228600" algn="l" rtl="0">
              <a:spcBef>
                <a:spcPts val="0"/>
              </a:spcBef>
              <a:spcAft>
                <a:spcPts val="0"/>
              </a:spcAft>
              <a:buSzPts val="1400"/>
              <a:buNone/>
              <a:defRPr sz="1400" b="0" i="0" u="none" strike="noStrike" cap="none">
                <a:latin typeface="Arial"/>
                <a:ea typeface="Arial"/>
                <a:cs typeface="Arial"/>
                <a:sym typeface="Arial"/>
              </a:defRPr>
            </a:lvl2pPr>
            <a:lvl3pPr marL="1371600" marR="0" lvl="2" indent="-228600" algn="l" rtl="0">
              <a:spcBef>
                <a:spcPts val="0"/>
              </a:spcBef>
              <a:spcAft>
                <a:spcPts val="0"/>
              </a:spcAft>
              <a:buSzPts val="1400"/>
              <a:buNone/>
              <a:defRPr sz="1400" b="0" i="0" u="none" strike="noStrike" cap="none">
                <a:latin typeface="Arial"/>
                <a:ea typeface="Arial"/>
                <a:cs typeface="Arial"/>
                <a:sym typeface="Arial"/>
              </a:defRPr>
            </a:lvl3pPr>
            <a:lvl4pPr marL="1828800" marR="0" lvl="3" indent="-228600" algn="l" rtl="0">
              <a:spcBef>
                <a:spcPts val="0"/>
              </a:spcBef>
              <a:spcAft>
                <a:spcPts val="0"/>
              </a:spcAft>
              <a:buSzPts val="1400"/>
              <a:buNone/>
              <a:defRPr sz="1400" b="0" i="0" u="none" strike="noStrike" cap="none">
                <a:latin typeface="Arial"/>
                <a:ea typeface="Arial"/>
                <a:cs typeface="Arial"/>
                <a:sym typeface="Arial"/>
              </a:defRPr>
            </a:lvl4pPr>
            <a:lvl5pPr marL="2286000" marR="0" lvl="4" indent="-228600" algn="l" rtl="0">
              <a:spcBef>
                <a:spcPts val="0"/>
              </a:spcBef>
              <a:spcAft>
                <a:spcPts val="0"/>
              </a:spcAft>
              <a:buSzPts val="1400"/>
              <a:buNone/>
              <a:defRPr sz="1400" b="0" i="0" u="none" strike="noStrike" cap="none">
                <a:latin typeface="Arial"/>
                <a:ea typeface="Arial"/>
                <a:cs typeface="Arial"/>
                <a:sym typeface="Arial"/>
              </a:defRPr>
            </a:lvl5pPr>
            <a:lvl6pPr marL="2743200" marR="0" lvl="5" indent="-228600" algn="l" rtl="0">
              <a:spcBef>
                <a:spcPts val="0"/>
              </a:spcBef>
              <a:spcAft>
                <a:spcPts val="0"/>
              </a:spcAft>
              <a:buSzPts val="1400"/>
              <a:buNone/>
              <a:defRPr sz="1400" b="0" i="0" u="none" strike="noStrike" cap="none">
                <a:latin typeface="Arial"/>
                <a:ea typeface="Arial"/>
                <a:cs typeface="Arial"/>
                <a:sym typeface="Arial"/>
              </a:defRPr>
            </a:lvl6pPr>
            <a:lvl7pPr marL="3200400" marR="0" lvl="6" indent="-228600" algn="l" rtl="0">
              <a:spcBef>
                <a:spcPts val="0"/>
              </a:spcBef>
              <a:spcAft>
                <a:spcPts val="0"/>
              </a:spcAft>
              <a:buSzPts val="1400"/>
              <a:buNone/>
              <a:defRPr sz="1400" b="0" i="0" u="none" strike="noStrike" cap="none">
                <a:latin typeface="Arial"/>
                <a:ea typeface="Arial"/>
                <a:cs typeface="Arial"/>
                <a:sym typeface="Arial"/>
              </a:defRPr>
            </a:lvl7pPr>
            <a:lvl8pPr marL="3657600" marR="0" lvl="7" indent="-228600" algn="l" rtl="0">
              <a:spcBef>
                <a:spcPts val="0"/>
              </a:spcBef>
              <a:spcAft>
                <a:spcPts val="0"/>
              </a:spcAft>
              <a:buSzPts val="1400"/>
              <a:buNone/>
              <a:defRPr sz="1400" b="0" i="0" u="none" strike="noStrike" cap="none">
                <a:latin typeface="Arial"/>
                <a:ea typeface="Arial"/>
                <a:cs typeface="Arial"/>
                <a:sym typeface="Arial"/>
              </a:defRPr>
            </a:lvl8pPr>
            <a:lvl9pPr marL="4114800" marR="0" lvl="8" indent="-228600" algn="l" rtl="0">
              <a:spcBef>
                <a:spcPts val="0"/>
              </a:spcBef>
              <a:spcAft>
                <a:spcPts val="0"/>
              </a:spcAft>
              <a:buSzPts val="1400"/>
              <a:buNone/>
              <a:defRPr sz="1400" b="0" i="0" u="none" strike="noStrike" cap="none">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 name="Google Shape;12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A5E92F-AC6F-48F0-AE67-B3C407B390AE}" type="slidenum">
              <a:rPr lang="en-US" smtClean="0"/>
              <a:t>21</a:t>
            </a:fld>
            <a:endParaRPr lang="en-US" dirty="0"/>
          </a:p>
        </p:txBody>
      </p:sp>
    </p:spTree>
    <p:extLst>
      <p:ext uri="{BB962C8B-B14F-4D97-AF65-F5344CB8AC3E}">
        <p14:creationId xmlns:p14="http://schemas.microsoft.com/office/powerpoint/2010/main" val="188228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3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286F49-F195-4113-9B3C-0AF5982FA76C}" type="slidenum">
              <a:rPr lang="en-US" smtClean="0"/>
              <a:t>7</a:t>
            </a:fld>
            <a:endParaRPr lang="en-US" dirty="0"/>
          </a:p>
        </p:txBody>
      </p:sp>
    </p:spTree>
    <p:extLst>
      <p:ext uri="{BB962C8B-B14F-4D97-AF65-F5344CB8AC3E}">
        <p14:creationId xmlns:p14="http://schemas.microsoft.com/office/powerpoint/2010/main" val="278301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t">
              <a:spcBef>
                <a:spcPts val="0"/>
              </a:spcBef>
              <a:spcAft>
                <a:spcPts val="0"/>
              </a:spcAft>
            </a:pPr>
            <a:r>
              <a:rPr lang="en-US" dirty="0"/>
              <a:t>Major threats - </a:t>
            </a:r>
            <a:r>
              <a:rPr lang="en-US" sz="1400" b="0" i="0" u="none" strike="noStrike" dirty="0">
                <a:solidFill>
                  <a:schemeClr val="bg2">
                    <a:lumMod val="20000"/>
                    <a:lumOff val="80000"/>
                  </a:schemeClr>
                </a:solidFill>
                <a:effectLst/>
                <a:latin typeface="Quattrocento Sans" panose="020B0502050000020003" pitchFamily="34" charset="0"/>
                <a:cs typeface="Calibri" panose="020F0502020204030204" pitchFamily="34" charset="0"/>
              </a:rPr>
              <a:t>Heavy trade exists despite the introduction of CITES zero export quotas for wild-caught animals traded commercially in the year 2000 (Newton et al. 2008). Within the last decade, trade in this species is estimated to have involved a minimum of 200,000 individuals (</a:t>
            </a:r>
            <a:r>
              <a:rPr lang="en-US" sz="1400" b="0" i="0" u="none" strike="noStrike" dirty="0" err="1">
                <a:solidFill>
                  <a:schemeClr val="bg2">
                    <a:lumMod val="20000"/>
                    <a:lumOff val="80000"/>
                  </a:schemeClr>
                </a:solidFill>
                <a:effectLst/>
                <a:latin typeface="Quattrocento Sans" panose="020B0502050000020003" pitchFamily="34" charset="0"/>
                <a:cs typeface="Calibri" panose="020F0502020204030204" pitchFamily="34" charset="0"/>
              </a:rPr>
              <a:t>Challender</a:t>
            </a:r>
            <a:r>
              <a:rPr lang="en-US" sz="1400" b="0" i="0" u="none" strike="noStrike" dirty="0">
                <a:solidFill>
                  <a:schemeClr val="bg2">
                    <a:lumMod val="20000"/>
                    <a:lumOff val="80000"/>
                  </a:schemeClr>
                </a:solidFill>
                <a:effectLst/>
                <a:latin typeface="Quattrocento Sans" panose="020B0502050000020003" pitchFamily="34" charset="0"/>
                <a:cs typeface="Calibri" panose="020F0502020204030204" pitchFamily="34" charset="0"/>
              </a:rPr>
              <a:t> et al. 2015) and market demand in China, where pangolin meat is consumed as a luxury product and its scales used in traditional medicines, appears to be driving trade (Wu and Ma 2007, Zhang et al. 2008, </a:t>
            </a:r>
            <a:r>
              <a:rPr lang="en-US" sz="1400" b="0" i="0" u="none" strike="noStrike" dirty="0" err="1">
                <a:solidFill>
                  <a:schemeClr val="bg2">
                    <a:lumMod val="20000"/>
                    <a:lumOff val="80000"/>
                  </a:schemeClr>
                </a:solidFill>
                <a:effectLst/>
                <a:latin typeface="Quattrocento Sans" panose="020B0502050000020003" pitchFamily="34" charset="0"/>
                <a:cs typeface="Calibri" panose="020F0502020204030204" pitchFamily="34" charset="0"/>
              </a:rPr>
              <a:t>Challender</a:t>
            </a:r>
            <a:r>
              <a:rPr lang="en-US" sz="1400" b="0" i="0" u="none" strike="noStrike" dirty="0">
                <a:solidFill>
                  <a:schemeClr val="bg2">
                    <a:lumMod val="20000"/>
                    <a:lumOff val="80000"/>
                  </a:schemeClr>
                </a:solidFill>
                <a:effectLst/>
                <a:latin typeface="Quattrocento Sans" panose="020B0502050000020003" pitchFamily="34" charset="0"/>
                <a:cs typeface="Calibri" panose="020F0502020204030204" pitchFamily="34" charset="0"/>
              </a:rPr>
              <a:t> et al. 2015).</a:t>
            </a:r>
            <a:endParaRPr lang="en-US" sz="1400" dirty="0">
              <a:solidFill>
                <a:schemeClr val="bg2">
                  <a:lumMod val="20000"/>
                  <a:lumOff val="80000"/>
                </a:schemeClr>
              </a:solidFill>
              <a:effectLst/>
              <a:latin typeface="Quattrocento Sans" panose="020B0502050000020003" pitchFamily="34" charset="0"/>
              <a:cs typeface="Calibri" panose="020F0502020204030204" pitchFamily="34" charset="0"/>
            </a:endParaRPr>
          </a:p>
          <a:p>
            <a:pPr rtl="0" fontAlgn="t">
              <a:spcBef>
                <a:spcPts val="0"/>
              </a:spcBef>
              <a:spcAft>
                <a:spcPts val="0"/>
              </a:spcAft>
            </a:pPr>
            <a:br>
              <a:rPr lang="en-US" sz="1400" dirty="0">
                <a:solidFill>
                  <a:schemeClr val="bg2">
                    <a:lumMod val="20000"/>
                    <a:lumOff val="80000"/>
                  </a:schemeClr>
                </a:solidFill>
                <a:effectLst/>
                <a:latin typeface="Quattrocento Sans" panose="020B0502050000020003" pitchFamily="34" charset="0"/>
                <a:cs typeface="Calibri" panose="020F0502020204030204" pitchFamily="34" charset="0"/>
              </a:rPr>
            </a:br>
            <a:r>
              <a:rPr lang="en-US" sz="1400" b="0" i="0" u="none" strike="noStrike" dirty="0">
                <a:solidFill>
                  <a:schemeClr val="bg2">
                    <a:lumMod val="20000"/>
                    <a:lumOff val="80000"/>
                  </a:schemeClr>
                </a:solidFill>
                <a:effectLst/>
                <a:latin typeface="Quattrocento Sans" panose="020B0502050000020003" pitchFamily="34" charset="0"/>
                <a:cs typeface="Calibri" panose="020F0502020204030204" pitchFamily="34" charset="0"/>
              </a:rPr>
              <a:t>In China, pangolin meat is consumed conspicuously as a luxury wild meat dish for which affluent consumers are willing to pay high prices.</a:t>
            </a:r>
            <a:endParaRPr lang="en-US" sz="1400" dirty="0">
              <a:solidFill>
                <a:schemeClr val="bg2">
                  <a:lumMod val="20000"/>
                  <a:lumOff val="80000"/>
                </a:schemeClr>
              </a:solidFill>
              <a:effectLst/>
              <a:latin typeface="Quattrocento Sans" panose="020B0502050000020003" pitchFamily="34" charset="0"/>
              <a:cs typeface="Calibri" panose="020F0502020204030204" pitchFamily="34" charset="0"/>
            </a:endParaRPr>
          </a:p>
          <a:p>
            <a:pPr rtl="0" fontAlgn="t">
              <a:spcBef>
                <a:spcPts val="0"/>
              </a:spcBef>
              <a:spcAft>
                <a:spcPts val="0"/>
              </a:spcAft>
            </a:pPr>
            <a:br>
              <a:rPr lang="en-US" sz="1400" dirty="0">
                <a:solidFill>
                  <a:schemeClr val="bg2">
                    <a:lumMod val="20000"/>
                    <a:lumOff val="80000"/>
                  </a:schemeClr>
                </a:solidFill>
                <a:effectLst/>
                <a:latin typeface="Quattrocento Sans" panose="020B0502050000020003" pitchFamily="34" charset="0"/>
                <a:cs typeface="Calibri" panose="020F0502020204030204" pitchFamily="34" charset="0"/>
              </a:rPr>
            </a:br>
            <a:r>
              <a:rPr lang="en-US" sz="1400" b="0" i="0" u="none" strike="noStrike" dirty="0">
                <a:solidFill>
                  <a:schemeClr val="bg2">
                    <a:lumMod val="20000"/>
                    <a:lumOff val="80000"/>
                  </a:schemeClr>
                </a:solidFill>
                <a:effectLst/>
                <a:latin typeface="Quattrocento Sans" panose="020B0502050000020003" pitchFamily="34" charset="0"/>
                <a:cs typeface="Calibri" panose="020F0502020204030204" pitchFamily="34" charset="0"/>
              </a:rPr>
              <a:t>This species also appears in both Chinese and Vietnamese traditional medicinal literature which prescribes the use of scales in traditional medicines to treat skin conditions, improve blood circulation and to stimulate milk secretion in lactating women (Ellis 2005). </a:t>
            </a:r>
            <a:endParaRPr lang="en-US" sz="1400" dirty="0">
              <a:solidFill>
                <a:schemeClr val="bg2">
                  <a:lumMod val="20000"/>
                  <a:lumOff val="80000"/>
                </a:schemeClr>
              </a:solidFill>
              <a:effectLst/>
              <a:latin typeface="Quattrocento Sans" panose="020B0502050000020003" pitchFamily="34" charset="0"/>
              <a:cs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37286F49-F195-4113-9B3C-0AF5982FA76C}" type="slidenum">
              <a:rPr lang="en-US" smtClean="0"/>
              <a:t>9</a:t>
            </a:fld>
            <a:endParaRPr lang="en-US" dirty="0"/>
          </a:p>
        </p:txBody>
      </p:sp>
    </p:spTree>
    <p:extLst>
      <p:ext uri="{BB962C8B-B14F-4D97-AF65-F5344CB8AC3E}">
        <p14:creationId xmlns:p14="http://schemas.microsoft.com/office/powerpoint/2010/main" val="3263234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600" b="1" u="sng" dirty="0">
                <a:solidFill>
                  <a:schemeClr val="bg2">
                    <a:lumMod val="20000"/>
                    <a:lumOff val="80000"/>
                  </a:schemeClr>
                </a:solidFill>
                <a:latin typeface="Quattrocento Sans" panose="020B0502050000020003" pitchFamily="34" charset="0"/>
                <a:cs typeface="Calibri" panose="020F0502020204030204" pitchFamily="34" charset="0"/>
              </a:rPr>
              <a:t>Ecosystem Impacts</a:t>
            </a:r>
          </a:p>
          <a:p>
            <a:br>
              <a:rPr lang="en-US" sz="1400" dirty="0">
                <a:solidFill>
                  <a:schemeClr val="bg2">
                    <a:lumMod val="20000"/>
                    <a:lumOff val="80000"/>
                  </a:schemeClr>
                </a:solidFill>
                <a:latin typeface="Quattrocento Sans" panose="020B0502050000020003" pitchFamily="34" charset="0"/>
                <a:cs typeface="Calibri" panose="020F0502020204030204" pitchFamily="34" charset="0"/>
              </a:rPr>
            </a:br>
            <a:r>
              <a:rPr lang="en-US" sz="1400" dirty="0">
                <a:solidFill>
                  <a:schemeClr val="bg2">
                    <a:lumMod val="20000"/>
                    <a:lumOff val="80000"/>
                  </a:schemeClr>
                </a:solidFill>
                <a:latin typeface="Quattrocento Sans" panose="020B0502050000020003" pitchFamily="34" charset="0"/>
                <a:cs typeface="Calibri" panose="020F0502020204030204" pitchFamily="34" charset="0"/>
              </a:rPr>
              <a:t>The removal of large number of pangolin may result in wide effects on the ecosystems. Pangolin feed on ants and termites. Both ants and termites are considered the foundation of ecosystem functioning.</a:t>
            </a:r>
          </a:p>
          <a:p>
            <a:endParaRPr lang="en-US" sz="1400" dirty="0">
              <a:solidFill>
                <a:schemeClr val="bg2">
                  <a:lumMod val="20000"/>
                  <a:lumOff val="80000"/>
                </a:schemeClr>
              </a:solidFill>
              <a:latin typeface="Quattrocento Sans" panose="020B0502050000020003" pitchFamily="34" charset="0"/>
              <a:cs typeface="Calibri" panose="020F0502020204030204" pitchFamily="34" charset="0"/>
            </a:endParaRPr>
          </a:p>
          <a:p>
            <a:r>
              <a:rPr lang="en-US" sz="1400" dirty="0">
                <a:solidFill>
                  <a:schemeClr val="bg2">
                    <a:lumMod val="20000"/>
                    <a:lumOff val="80000"/>
                  </a:schemeClr>
                </a:solidFill>
                <a:latin typeface="Quattrocento Sans" panose="020B0502050000020003" pitchFamily="34" charset="0"/>
                <a:cs typeface="Calibri" panose="020F0502020204030204" pitchFamily="34" charset="0"/>
              </a:rPr>
              <a:t>Pangolins are likely to be prey to large carnivores such as tigers, pythons and leopards. Loss of pangolin populations would result in the loss of these predators’ prey base and disruption of the energy cycle of the ecosystem.  </a:t>
            </a:r>
          </a:p>
          <a:p>
            <a:br>
              <a:rPr lang="en-US" sz="1400" dirty="0">
                <a:solidFill>
                  <a:schemeClr val="bg2">
                    <a:lumMod val="20000"/>
                    <a:lumOff val="80000"/>
                  </a:schemeClr>
                </a:solidFill>
                <a:latin typeface="Quattrocento Sans" panose="020B0502050000020003" pitchFamily="34" charset="0"/>
                <a:cs typeface="Calibri" panose="020F0502020204030204" pitchFamily="34" charset="0"/>
              </a:rPr>
            </a:br>
            <a:r>
              <a:rPr lang="en-US" sz="1400" dirty="0">
                <a:solidFill>
                  <a:schemeClr val="bg2">
                    <a:lumMod val="20000"/>
                    <a:lumOff val="80000"/>
                  </a:schemeClr>
                </a:solidFill>
                <a:latin typeface="Quattrocento Sans" panose="020B0502050000020003" pitchFamily="34" charset="0"/>
                <a:cs typeface="Calibri" panose="020F0502020204030204" pitchFamily="34" charset="0"/>
              </a:rPr>
              <a:t>Attempts to establish captive bred pangolin populations to save the species have been unsuccessful as pangolins are extremely difficult to both maintain in captivity and to breed.</a:t>
            </a:r>
          </a:p>
          <a:p>
            <a:endParaRPr lang="en-HK" sz="1400" dirty="0">
              <a:solidFill>
                <a:schemeClr val="bg2">
                  <a:lumMod val="20000"/>
                  <a:lumOff val="80000"/>
                </a:schemeClr>
              </a:solidFill>
              <a:latin typeface="Quattrocento Sans" panose="020B0502050000020003" pitchFamily="34" charset="0"/>
              <a:cs typeface="Calibri" panose="020F0502020204030204" pitchFamily="34" charset="0"/>
            </a:endParaRPr>
          </a:p>
          <a:p>
            <a:r>
              <a:rPr lang="en-HK" sz="1600" b="1" u="sng" dirty="0">
                <a:solidFill>
                  <a:schemeClr val="bg2">
                    <a:lumMod val="20000"/>
                    <a:lumOff val="80000"/>
                  </a:schemeClr>
                </a:solidFill>
                <a:latin typeface="Quattrocento Sans" panose="020B0502050000020003" pitchFamily="34" charset="0"/>
                <a:cs typeface="Calibri" panose="020F0502020204030204" pitchFamily="34" charset="0"/>
              </a:rPr>
              <a:t>Welfare Concerns</a:t>
            </a:r>
          </a:p>
          <a:p>
            <a:endParaRPr lang="en-HK" sz="1400" dirty="0">
              <a:solidFill>
                <a:schemeClr val="bg2">
                  <a:lumMod val="20000"/>
                  <a:lumOff val="80000"/>
                </a:schemeClr>
              </a:solidFill>
              <a:latin typeface="Quattrocento Sans" panose="020B0502050000020003" pitchFamily="34" charset="0"/>
              <a:cs typeface="Calibri" panose="020F0502020204030204" pitchFamily="34" charset="0"/>
            </a:endParaRPr>
          </a:p>
          <a:p>
            <a:r>
              <a:rPr lang="en-US" sz="1400" dirty="0">
                <a:solidFill>
                  <a:schemeClr val="bg2">
                    <a:lumMod val="20000"/>
                    <a:lumOff val="80000"/>
                  </a:schemeClr>
                </a:solidFill>
                <a:latin typeface="Quattrocento Sans" panose="020B0502050000020003" pitchFamily="34" charset="0"/>
                <a:cs typeface="Calibri" panose="020F0502020204030204" pitchFamily="34" charset="0"/>
              </a:rPr>
              <a:t>In transport, pangolins are commonly tied into sacks and must remain in the tight ball position curled into for protection on capture. They will not be provided with water or food and may travel for days before reaching final destinations which may be restaurants, markets or descaling houses.</a:t>
            </a:r>
          </a:p>
          <a:p>
            <a:endParaRPr lang="en-HK" sz="1400" dirty="0">
              <a:solidFill>
                <a:schemeClr val="bg2">
                  <a:lumMod val="20000"/>
                  <a:lumOff val="80000"/>
                </a:schemeClr>
              </a:solidFill>
              <a:latin typeface="Quattrocento Sans" panose="020B0502050000020003" pitchFamily="34" charset="0"/>
              <a:cs typeface="Calibri" panose="020F0502020204030204" pitchFamily="34" charset="0"/>
            </a:endParaRPr>
          </a:p>
          <a:p>
            <a:r>
              <a:rPr lang="en-HK" sz="1600" b="1" u="sng" dirty="0">
                <a:solidFill>
                  <a:schemeClr val="bg2">
                    <a:lumMod val="20000"/>
                    <a:lumOff val="80000"/>
                  </a:schemeClr>
                </a:solidFill>
                <a:latin typeface="Quattrocento Sans" panose="020B0502050000020003" pitchFamily="34" charset="0"/>
                <a:cs typeface="Calibri" panose="020F0502020204030204" pitchFamily="34" charset="0"/>
              </a:rPr>
              <a:t>Pathogen Concerns</a:t>
            </a:r>
            <a:endParaRPr lang="en-US" sz="1600" b="1" u="sng" dirty="0">
              <a:solidFill>
                <a:schemeClr val="bg2">
                  <a:lumMod val="20000"/>
                  <a:lumOff val="80000"/>
                </a:schemeClr>
              </a:solidFill>
              <a:latin typeface="Quattrocento Sans" panose="020B0502050000020003" pitchFamily="34" charset="0"/>
              <a:cs typeface="Calibri" panose="020F0502020204030204" pitchFamily="34" charset="0"/>
            </a:endParaRPr>
          </a:p>
          <a:p>
            <a:endParaRPr lang="en-US" sz="1400" dirty="0">
              <a:solidFill>
                <a:schemeClr val="bg2">
                  <a:lumMod val="20000"/>
                  <a:lumOff val="80000"/>
                </a:schemeClr>
              </a:solidFill>
              <a:latin typeface="Quattrocento Sans" panose="020B0502050000020003" pitchFamily="34" charset="0"/>
              <a:cs typeface="Calibri" panose="020F0502020204030204" pitchFamily="34" charset="0"/>
            </a:endParaRPr>
          </a:p>
          <a:p>
            <a:r>
              <a:rPr lang="en-US" sz="1400" dirty="0">
                <a:solidFill>
                  <a:schemeClr val="bg2">
                    <a:lumMod val="20000"/>
                    <a:lumOff val="80000"/>
                  </a:schemeClr>
                </a:solidFill>
                <a:latin typeface="Quattrocento Sans" panose="020B0502050000020003" pitchFamily="34" charset="0"/>
                <a:cs typeface="Calibri" panose="020F0502020204030204" pitchFamily="34" charset="0"/>
              </a:rPr>
              <a:t>Pangolins have been found to carry a coronavirus closely related to SARS-CoV-2, the virus that causes Covid-19. It has been suggested that pangolins may have been an intermediate host that passed the disease to humans during close contact in trade, although this direct link between pangolin coronaviruses and human SARS-CoV-2 has not been proven.</a:t>
            </a:r>
          </a:p>
          <a:p>
            <a:endParaRPr lang="en-IN" dirty="0"/>
          </a:p>
        </p:txBody>
      </p:sp>
    </p:spTree>
    <p:extLst>
      <p:ext uri="{BB962C8B-B14F-4D97-AF65-F5344CB8AC3E}">
        <p14:creationId xmlns:p14="http://schemas.microsoft.com/office/powerpoint/2010/main" val="4015938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400" b="1" u="sng" dirty="0">
                <a:solidFill>
                  <a:srgbClr val="FFC000"/>
                </a:solidFill>
                <a:latin typeface="Quattrocento Sans" panose="020B0502050000020003" pitchFamily="34" charset="0"/>
                <a:ea typeface="Calibri" panose="020F0502020204030204" pitchFamily="34" charset="0"/>
                <a:cs typeface="Calibri" panose="020F0502020204030204" pitchFamily="34" charset="0"/>
              </a:rPr>
              <a:t>HKSAR v Huang </a:t>
            </a:r>
            <a:r>
              <a:rPr lang="en-US" sz="1400" b="1" u="sng" dirty="0" err="1">
                <a:solidFill>
                  <a:srgbClr val="FFC000"/>
                </a:solidFill>
                <a:latin typeface="Quattrocento Sans" panose="020B0502050000020003" pitchFamily="34" charset="0"/>
                <a:ea typeface="Calibri" panose="020F0502020204030204" pitchFamily="34" charset="0"/>
                <a:cs typeface="Calibri" panose="020F0502020204030204" pitchFamily="34" charset="0"/>
              </a:rPr>
              <a:t>Zengxuan</a:t>
            </a:r>
            <a:r>
              <a:rPr lang="en-US" sz="1400" b="1" u="sng" dirty="0">
                <a:solidFill>
                  <a:srgbClr val="FFC000"/>
                </a:solidFill>
                <a:latin typeface="Quattrocento Sans" panose="020B0502050000020003" pitchFamily="34" charset="0"/>
                <a:ea typeface="Calibri" panose="020F0502020204030204" pitchFamily="34" charset="0"/>
                <a:cs typeface="Calibri" panose="020F0502020204030204" pitchFamily="34" charset="0"/>
              </a:rPr>
              <a:t>  DCCC240/2019    District Court of Hong Kong.</a:t>
            </a:r>
            <a:r>
              <a:rPr lang="en-US" sz="1400" dirty="0">
                <a:solidFill>
                  <a:srgbClr val="FFC000"/>
                </a:solidFill>
                <a:latin typeface="Quattrocento Sans" panose="020B0502050000020003" pitchFamily="34" charset="0"/>
                <a:ea typeface="Calibri" panose="020F0502020204030204" pitchFamily="34" charset="0"/>
                <a:cs typeface="Calibri" panose="020F0502020204030204" pitchFamily="34" charset="0"/>
              </a:rPr>
              <a:t> </a:t>
            </a:r>
            <a:r>
              <a:rPr lang="en-US" sz="140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In 2018, customs officers intercepted eight boxes containing 65 kg of pangolin scales and delivered them to an address under surveillance. The defendant received the box from a room were he worked in which were found to be nine repackaged cartons containing 181.82 kg of pangolin scales; a cardboard box containing 8.08 kg of pangolin scales and an electronic balance. The defendant was convicted of conspiracy to import unmanifested goods, and sentenced to 48 months’ imprisonment reduced to 32 months for pleading guilty.</a:t>
            </a:r>
          </a:p>
          <a:p>
            <a:endParaRPr lang="en-US" sz="140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endParaRPr>
          </a:p>
          <a:p>
            <a:r>
              <a:rPr lang="en-US" sz="1400" dirty="0" err="1">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Longling</a:t>
            </a:r>
            <a:r>
              <a:rPr lang="en-US" sz="140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 County court in Yunnan Province sentenced Ning </a:t>
            </a:r>
            <a:r>
              <a:rPr lang="en-US" sz="1400" dirty="0" err="1">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Deliu</a:t>
            </a:r>
            <a:r>
              <a:rPr lang="en-US" sz="140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 to one month imprisonment and a fine of 3,000 yuan. Ning’s car was stopped at a border police checkpoint in </a:t>
            </a:r>
            <a:r>
              <a:rPr lang="en-US" sz="1400" dirty="0" err="1">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Longling</a:t>
            </a:r>
            <a:r>
              <a:rPr lang="en-US" sz="140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 county and </a:t>
            </a:r>
            <a:r>
              <a:rPr lang="en-US" sz="1400" b="1" u="sng" dirty="0">
                <a:solidFill>
                  <a:srgbClr val="FFC000"/>
                </a:solidFill>
                <a:latin typeface="Quattrocento Sans" panose="020B0502050000020003" pitchFamily="34" charset="0"/>
                <a:ea typeface="Calibri" panose="020F0502020204030204" pitchFamily="34" charset="0"/>
                <a:cs typeface="Calibri" panose="020F0502020204030204" pitchFamily="34" charset="0"/>
              </a:rPr>
              <a:t>a bag containing 134 grams of Sunda pangolin scales was found.</a:t>
            </a:r>
            <a:r>
              <a:rPr lang="en-US" sz="140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 The value of the scales was 23,782 yuan. Case number:（2021）</a:t>
            </a:r>
            <a:r>
              <a:rPr lang="ja-JP" altLang="en-US" sz="1400" dirty="0">
                <a:solidFill>
                  <a:schemeClr val="bg2">
                    <a:lumMod val="20000"/>
                    <a:lumOff val="80000"/>
                  </a:schemeClr>
                </a:solidFill>
                <a:latin typeface="Quattrocento Sans" panose="020B0502050000020003" pitchFamily="34" charset="0"/>
                <a:cs typeface="Calibri" panose="020F0502020204030204" pitchFamily="34" charset="0"/>
              </a:rPr>
              <a:t>云</a:t>
            </a:r>
            <a:r>
              <a:rPr lang="en-US" altLang="ja-JP" sz="140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0523</a:t>
            </a:r>
            <a:r>
              <a:rPr lang="ja-JP" altLang="en-US" sz="1400" dirty="0">
                <a:solidFill>
                  <a:schemeClr val="bg2">
                    <a:lumMod val="20000"/>
                    <a:lumOff val="80000"/>
                  </a:schemeClr>
                </a:solidFill>
                <a:latin typeface="Quattrocento Sans" panose="020B0502050000020003" pitchFamily="34" charset="0"/>
                <a:cs typeface="Calibri" panose="020F0502020204030204" pitchFamily="34" charset="0"/>
              </a:rPr>
              <a:t>刑初</a:t>
            </a:r>
            <a:r>
              <a:rPr lang="en-US" altLang="ja-JP" sz="140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15</a:t>
            </a:r>
            <a:r>
              <a:rPr lang="ja-JP" altLang="en-US" sz="1400" dirty="0">
                <a:solidFill>
                  <a:schemeClr val="bg2">
                    <a:lumMod val="20000"/>
                    <a:lumOff val="80000"/>
                  </a:schemeClr>
                </a:solidFill>
                <a:latin typeface="Quattrocento Sans" panose="020B0502050000020003" pitchFamily="34" charset="0"/>
                <a:cs typeface="Calibri" panose="020F0502020204030204" pitchFamily="34" charset="0"/>
              </a:rPr>
              <a:t>号</a:t>
            </a:r>
          </a:p>
          <a:p>
            <a:br>
              <a:rPr lang="ja-JP" altLang="en-US" sz="1400" dirty="0">
                <a:solidFill>
                  <a:schemeClr val="bg2">
                    <a:lumMod val="20000"/>
                    <a:lumOff val="80000"/>
                  </a:schemeClr>
                </a:solidFill>
                <a:latin typeface="Quattrocento Sans" panose="020B0502050000020003" pitchFamily="34" charset="0"/>
                <a:cs typeface="Calibri" panose="020F0502020204030204" pitchFamily="34" charset="0"/>
              </a:rPr>
            </a:br>
            <a:r>
              <a:rPr lang="en-US" sz="140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Court in </a:t>
            </a:r>
            <a:r>
              <a:rPr lang="en-US" sz="1400" dirty="0" err="1">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Guangxing</a:t>
            </a:r>
            <a:r>
              <a:rPr lang="en-US" sz="140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 City, Guangxi Autonomous Region, sentenced Vietnamese national Pham Van Vu to 3 years and a fine of 30,000 yuan for smuggling. Pham was arrested after </a:t>
            </a:r>
            <a:r>
              <a:rPr lang="en-US" sz="1400" b="1" u="sng" dirty="0">
                <a:solidFill>
                  <a:srgbClr val="FFC000"/>
                </a:solidFill>
                <a:latin typeface="Quattrocento Sans" panose="020B0502050000020003" pitchFamily="34" charset="0"/>
                <a:ea typeface="Calibri" panose="020F0502020204030204" pitchFamily="34" charset="0"/>
                <a:cs typeface="Calibri" panose="020F0502020204030204" pitchFamily="34" charset="0"/>
              </a:rPr>
              <a:t>crossing the Viet-Sino border carrying 30.15kg of scales of Sunda pangolin</a:t>
            </a:r>
            <a:r>
              <a:rPr lang="en-US" sz="140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 The value of the scales was estimated at 562,800 yuan. Pham worked on behalf of two Chinese accomplices. </a:t>
            </a:r>
          </a:p>
          <a:p>
            <a:r>
              <a:rPr lang="en-US" sz="140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Case number:（2021）</a:t>
            </a:r>
            <a:r>
              <a:rPr lang="ja-JP" altLang="en-US" sz="1400" dirty="0">
                <a:solidFill>
                  <a:schemeClr val="bg2">
                    <a:lumMod val="20000"/>
                    <a:lumOff val="80000"/>
                  </a:schemeClr>
                </a:solidFill>
                <a:latin typeface="Quattrocento Sans" panose="020B0502050000020003" pitchFamily="34" charset="0"/>
                <a:cs typeface="Calibri" panose="020F0502020204030204" pitchFamily="34" charset="0"/>
              </a:rPr>
              <a:t>桂</a:t>
            </a:r>
            <a:r>
              <a:rPr lang="en-US" altLang="ja-JP" sz="140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0681</a:t>
            </a:r>
            <a:r>
              <a:rPr lang="ja-JP" altLang="en-US" sz="1400" dirty="0">
                <a:solidFill>
                  <a:schemeClr val="bg2">
                    <a:lumMod val="20000"/>
                    <a:lumOff val="80000"/>
                  </a:schemeClr>
                </a:solidFill>
                <a:latin typeface="Quattrocento Sans" panose="020B0502050000020003" pitchFamily="34" charset="0"/>
                <a:cs typeface="Calibri" panose="020F0502020204030204" pitchFamily="34" charset="0"/>
              </a:rPr>
              <a:t>刑初</a:t>
            </a:r>
            <a:r>
              <a:rPr lang="en-US" altLang="ja-JP" sz="140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4</a:t>
            </a:r>
            <a:r>
              <a:rPr lang="ja-JP" altLang="en-US" sz="1400" dirty="0">
                <a:solidFill>
                  <a:schemeClr val="bg2">
                    <a:lumMod val="20000"/>
                    <a:lumOff val="80000"/>
                  </a:schemeClr>
                </a:solidFill>
                <a:latin typeface="Quattrocento Sans" panose="020B0502050000020003" pitchFamily="34" charset="0"/>
                <a:cs typeface="Calibri" panose="020F0502020204030204" pitchFamily="34" charset="0"/>
              </a:rPr>
              <a:t>号</a:t>
            </a:r>
          </a:p>
          <a:p>
            <a:br>
              <a:rPr lang="ja-JP" altLang="en-US" sz="1400" dirty="0">
                <a:solidFill>
                  <a:schemeClr val="bg2">
                    <a:lumMod val="20000"/>
                    <a:lumOff val="80000"/>
                  </a:schemeClr>
                </a:solidFill>
                <a:latin typeface="Quattrocento Sans" panose="020B0502050000020003" pitchFamily="34" charset="0"/>
                <a:cs typeface="Calibri" panose="020F0502020204030204" pitchFamily="34" charset="0"/>
              </a:rPr>
            </a:br>
            <a:r>
              <a:rPr lang="en-US" sz="1400" dirty="0" err="1">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Cuiping</a:t>
            </a:r>
            <a:r>
              <a:rPr lang="en-US" sz="140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 District Court of </a:t>
            </a:r>
            <a:r>
              <a:rPr lang="en-US" sz="1400" dirty="0" err="1">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Yibin</a:t>
            </a:r>
            <a:r>
              <a:rPr lang="en-US" sz="140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 city, Sichuan Province, sentenced Xiong Yiping to 6 months, suspended for one year, and a fine of 2,000 yuan. Xiong was </a:t>
            </a:r>
            <a:r>
              <a:rPr lang="en-US" sz="1400" b="1" u="sng" dirty="0">
                <a:solidFill>
                  <a:srgbClr val="FFC000"/>
                </a:solidFill>
                <a:latin typeface="Quattrocento Sans" panose="020B0502050000020003" pitchFamily="34" charset="0"/>
                <a:ea typeface="Calibri" panose="020F0502020204030204" pitchFamily="34" charset="0"/>
                <a:cs typeface="Calibri" panose="020F0502020204030204" pitchFamily="34" charset="0"/>
              </a:rPr>
              <a:t>selling processed pangolin scales, in her pharmacy</a:t>
            </a:r>
            <a:r>
              <a:rPr lang="en-US" sz="140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 She purchased them for 7 yuan per gram, and resold it for 10 -14 yuan per gram. She sold 38 grams before her arrest. Case number: （2021）</a:t>
            </a:r>
            <a:r>
              <a:rPr lang="ja-JP" altLang="en-US" sz="1400" dirty="0">
                <a:solidFill>
                  <a:schemeClr val="bg2">
                    <a:lumMod val="20000"/>
                    <a:lumOff val="80000"/>
                  </a:schemeClr>
                </a:solidFill>
                <a:latin typeface="Quattrocento Sans" panose="020B0502050000020003" pitchFamily="34" charset="0"/>
                <a:cs typeface="Calibri" panose="020F0502020204030204" pitchFamily="34" charset="0"/>
              </a:rPr>
              <a:t>川</a:t>
            </a:r>
            <a:r>
              <a:rPr lang="en-US" altLang="ja-JP" sz="140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1502</a:t>
            </a:r>
            <a:r>
              <a:rPr lang="ja-JP" altLang="en-US" sz="1400" dirty="0">
                <a:solidFill>
                  <a:schemeClr val="bg2">
                    <a:lumMod val="20000"/>
                    <a:lumOff val="80000"/>
                  </a:schemeClr>
                </a:solidFill>
                <a:latin typeface="Quattrocento Sans" panose="020B0502050000020003" pitchFamily="34" charset="0"/>
                <a:cs typeface="Calibri" panose="020F0502020204030204" pitchFamily="34" charset="0"/>
              </a:rPr>
              <a:t>刑初</a:t>
            </a:r>
            <a:r>
              <a:rPr lang="en-US" altLang="ja-JP" sz="140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109</a:t>
            </a:r>
            <a:r>
              <a:rPr lang="ja-JP" altLang="en-US" sz="1400" dirty="0">
                <a:solidFill>
                  <a:schemeClr val="bg2">
                    <a:lumMod val="20000"/>
                    <a:lumOff val="80000"/>
                  </a:schemeClr>
                </a:solidFill>
                <a:latin typeface="Quattrocento Sans" panose="020B0502050000020003" pitchFamily="34" charset="0"/>
                <a:cs typeface="Calibri" panose="020F0502020204030204" pitchFamily="34" charset="0"/>
              </a:rPr>
              <a:t>号</a:t>
            </a:r>
          </a:p>
          <a:p>
            <a:endParaRPr lang="en-IN" dirty="0"/>
          </a:p>
        </p:txBody>
      </p:sp>
    </p:spTree>
    <p:extLst>
      <p:ext uri="{BB962C8B-B14F-4D97-AF65-F5344CB8AC3E}">
        <p14:creationId xmlns:p14="http://schemas.microsoft.com/office/powerpoint/2010/main" val="4091292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t">
              <a:spcBef>
                <a:spcPts val="0"/>
              </a:spcBef>
              <a:spcAft>
                <a:spcPts val="800"/>
              </a:spcAft>
            </a:pPr>
            <a:r>
              <a:rPr lang="en-US" sz="1400" b="0" i="0" u="none" strike="noStrike" dirty="0">
                <a:solidFill>
                  <a:schemeClr val="bg2">
                    <a:lumMod val="20000"/>
                    <a:lumOff val="80000"/>
                  </a:schemeClr>
                </a:solidFill>
                <a:effectLst/>
                <a:latin typeface="Quattrocento Sans" panose="020B0502050000020003" pitchFamily="34" charset="0"/>
                <a:cs typeface="Calibri" panose="020F0502020204030204" pitchFamily="34" charset="0"/>
              </a:rPr>
              <a:t>As one of eight hornbill species native to Borneo, the species is important in the culture of many ethnic groups on the island. It has been associated with head-hunting and the afterlife and is the state bird of Indonesia’s West Kalimantan province (</a:t>
            </a:r>
            <a:r>
              <a:rPr lang="en-US" sz="1400" b="0" i="0" u="none" strike="noStrike" dirty="0" err="1">
                <a:solidFill>
                  <a:schemeClr val="bg2">
                    <a:lumMod val="20000"/>
                    <a:lumOff val="80000"/>
                  </a:schemeClr>
                </a:solidFill>
                <a:effectLst/>
                <a:latin typeface="Quattrocento Sans" panose="020B0502050000020003" pitchFamily="34" charset="0"/>
                <a:cs typeface="Calibri" panose="020F0502020204030204" pitchFamily="34" charset="0"/>
              </a:rPr>
              <a:t>Beastall</a:t>
            </a:r>
            <a:r>
              <a:rPr lang="en-US" sz="1400" b="0" i="0" u="none" strike="noStrike" dirty="0">
                <a:solidFill>
                  <a:schemeClr val="bg2">
                    <a:lumMod val="20000"/>
                    <a:lumOff val="80000"/>
                  </a:schemeClr>
                </a:solidFill>
                <a:effectLst/>
                <a:latin typeface="Quattrocento Sans" panose="020B0502050000020003" pitchFamily="34" charset="0"/>
                <a:cs typeface="Calibri" panose="020F0502020204030204" pitchFamily="34" charset="0"/>
              </a:rPr>
              <a:t> et al. 2016).</a:t>
            </a:r>
            <a:endParaRPr lang="en-US" sz="1400" dirty="0">
              <a:solidFill>
                <a:schemeClr val="bg2">
                  <a:lumMod val="20000"/>
                  <a:lumOff val="80000"/>
                </a:schemeClr>
              </a:solidFill>
              <a:effectLst/>
              <a:latin typeface="Quattrocento Sans" panose="020B0502050000020003" pitchFamily="34" charset="0"/>
              <a:cs typeface="Calibri" panose="020F0502020204030204" pitchFamily="34" charset="0"/>
            </a:endParaRPr>
          </a:p>
          <a:p>
            <a:pPr rtl="0" fontAlgn="t">
              <a:spcBef>
                <a:spcPts val="0"/>
              </a:spcBef>
              <a:spcAft>
                <a:spcPts val="800"/>
              </a:spcAft>
            </a:pPr>
            <a:r>
              <a:rPr lang="en-US" sz="1400" b="0" i="0" u="none" strike="noStrike" dirty="0">
                <a:solidFill>
                  <a:schemeClr val="bg2">
                    <a:lumMod val="20000"/>
                    <a:lumOff val="80000"/>
                  </a:schemeClr>
                </a:solidFill>
                <a:effectLst/>
                <a:latin typeface="Quattrocento Sans" panose="020B0502050000020003" pitchFamily="34" charset="0"/>
                <a:cs typeface="Calibri" panose="020F0502020204030204" pitchFamily="34" charset="0"/>
              </a:rPr>
              <a:t>     </a:t>
            </a:r>
            <a:endParaRPr lang="en-US" sz="1400" dirty="0">
              <a:solidFill>
                <a:schemeClr val="bg2">
                  <a:lumMod val="20000"/>
                  <a:lumOff val="80000"/>
                </a:schemeClr>
              </a:solidFill>
              <a:effectLst/>
              <a:latin typeface="Quattrocento Sans" panose="020B0502050000020003" pitchFamily="34" charset="0"/>
              <a:cs typeface="Calibri" panose="020F0502020204030204" pitchFamily="34" charset="0"/>
            </a:endParaRPr>
          </a:p>
          <a:p>
            <a:pPr rtl="0" fontAlgn="t">
              <a:spcBef>
                <a:spcPts val="0"/>
              </a:spcBef>
              <a:spcAft>
                <a:spcPts val="800"/>
              </a:spcAft>
            </a:pPr>
            <a:r>
              <a:rPr lang="en-US" sz="1400" b="0" i="0" u="none" strike="noStrike" dirty="0">
                <a:solidFill>
                  <a:schemeClr val="bg2">
                    <a:lumMod val="20000"/>
                    <a:lumOff val="80000"/>
                  </a:schemeClr>
                </a:solidFill>
                <a:effectLst/>
                <a:latin typeface="Quattrocento Sans" panose="020B0502050000020003" pitchFamily="34" charset="0"/>
                <a:cs typeface="Calibri" panose="020F0502020204030204" pitchFamily="34" charset="0"/>
              </a:rPr>
              <a:t>Hornbills eat fruit and are the largest and most effective seed dispersers in tropical forests, known as “forest engineers”. Hornbills are “high quality dispersers” because they eat only the fleshy part of the fruit and the seeds have short passage time in the gut. Hornbills in Asia transport seeds of over 700 species, and also spread them far across the forest and produce even spread of the seeds and new trees. (Kitamura, 2011).</a:t>
            </a:r>
            <a:endParaRPr lang="en-US" sz="1400" dirty="0">
              <a:solidFill>
                <a:schemeClr val="bg2">
                  <a:lumMod val="20000"/>
                  <a:lumOff val="80000"/>
                </a:schemeClr>
              </a:solidFill>
              <a:effectLst/>
              <a:latin typeface="Quattrocento Sans" panose="020B0502050000020003" pitchFamily="34" charset="0"/>
              <a:cs typeface="Calibri" panose="020F0502020204030204" pitchFamily="34" charset="0"/>
            </a:endParaRPr>
          </a:p>
          <a:p>
            <a:pPr rtl="0" fontAlgn="t">
              <a:spcBef>
                <a:spcPts val="0"/>
              </a:spcBef>
              <a:spcAft>
                <a:spcPts val="800"/>
              </a:spcAft>
            </a:pPr>
            <a:br>
              <a:rPr lang="en-US" sz="1400" dirty="0">
                <a:solidFill>
                  <a:schemeClr val="bg2">
                    <a:lumMod val="20000"/>
                    <a:lumOff val="80000"/>
                  </a:schemeClr>
                </a:solidFill>
                <a:effectLst/>
                <a:latin typeface="Quattrocento Sans" panose="020B0502050000020003" pitchFamily="34" charset="0"/>
                <a:cs typeface="Calibri" panose="020F0502020204030204" pitchFamily="34" charset="0"/>
              </a:rPr>
            </a:br>
            <a:r>
              <a:rPr lang="en-US" sz="1400" b="0" i="0" u="none" strike="noStrike" dirty="0">
                <a:solidFill>
                  <a:schemeClr val="bg2">
                    <a:lumMod val="20000"/>
                    <a:lumOff val="80000"/>
                  </a:schemeClr>
                </a:solidFill>
                <a:effectLst/>
                <a:latin typeface="Quattrocento Sans" panose="020B0502050000020003" pitchFamily="34" charset="0"/>
                <a:cs typeface="Calibri" panose="020F0502020204030204" pitchFamily="34" charset="0"/>
              </a:rPr>
              <a:t>Their role of forest engineers makes them an important species for facilitating forest recovery in Southeast Asia, where forests are disappearing rapidly to give way to palm plantation and agriculture conversion.</a:t>
            </a:r>
            <a:endParaRPr lang="en-US" sz="1400" dirty="0">
              <a:solidFill>
                <a:schemeClr val="bg2">
                  <a:lumMod val="20000"/>
                  <a:lumOff val="80000"/>
                </a:schemeClr>
              </a:solidFill>
              <a:effectLst/>
              <a:latin typeface="Quattrocento Sans" panose="020B0502050000020003" pitchFamily="34" charset="0"/>
              <a:cs typeface="Calibri" panose="020F0502020204030204" pitchFamily="34" charset="0"/>
            </a:endParaRPr>
          </a:p>
          <a:p>
            <a:pPr rtl="0" fontAlgn="t">
              <a:spcBef>
                <a:spcPts val="0"/>
              </a:spcBef>
              <a:spcAft>
                <a:spcPts val="800"/>
              </a:spcAft>
            </a:pPr>
            <a:r>
              <a:rPr lang="en-US" sz="1400" b="0" i="0" u="none" strike="noStrike" dirty="0">
                <a:solidFill>
                  <a:schemeClr val="bg2">
                    <a:lumMod val="20000"/>
                    <a:lumOff val="80000"/>
                  </a:schemeClr>
                </a:solidFill>
                <a:effectLst/>
                <a:latin typeface="Quattrocento Sans" panose="020B0502050000020003" pitchFamily="34" charset="0"/>
                <a:cs typeface="Calibri" panose="020F0502020204030204" pitchFamily="34" charset="0"/>
              </a:rPr>
              <a:t>     </a:t>
            </a:r>
            <a:endParaRPr lang="en-US" sz="1400" dirty="0">
              <a:solidFill>
                <a:schemeClr val="bg2">
                  <a:lumMod val="20000"/>
                  <a:lumOff val="80000"/>
                </a:schemeClr>
              </a:solidFill>
              <a:effectLst/>
              <a:latin typeface="Quattrocento Sans" panose="020B0502050000020003" pitchFamily="34" charset="0"/>
              <a:cs typeface="Calibri" panose="020F0502020204030204" pitchFamily="34" charset="0"/>
            </a:endParaRPr>
          </a:p>
          <a:p>
            <a:pPr algn="just" rtl="0" fontAlgn="t">
              <a:spcBef>
                <a:spcPts val="0"/>
              </a:spcBef>
              <a:spcAft>
                <a:spcPts val="800"/>
              </a:spcAft>
            </a:pPr>
            <a:r>
              <a:rPr lang="en-US" sz="1400" b="0" i="0" u="none" strike="noStrike" dirty="0">
                <a:solidFill>
                  <a:schemeClr val="bg2">
                    <a:lumMod val="20000"/>
                    <a:lumOff val="80000"/>
                  </a:schemeClr>
                </a:solidFill>
                <a:effectLst/>
                <a:latin typeface="Quattrocento Sans" panose="020B0502050000020003" pitchFamily="34" charset="0"/>
                <a:cs typeface="Calibri" panose="020F0502020204030204" pitchFamily="34" charset="0"/>
              </a:rPr>
              <a:t>Severe population declines have been reported from most of the species range, including Sumatra, peninsula Malaysia, and most of Borneo, mainly due to poaching and habitat loss. The poaching is centered on Indonesia currently, but expansion to Malaysia is also suspected as the population declined in Indonesia (S. </a:t>
            </a:r>
            <a:r>
              <a:rPr lang="en-US" sz="1400" b="0" i="0" u="none" strike="noStrike" dirty="0" err="1">
                <a:solidFill>
                  <a:schemeClr val="bg2">
                    <a:lumMod val="20000"/>
                    <a:lumOff val="80000"/>
                  </a:schemeClr>
                </a:solidFill>
                <a:effectLst/>
                <a:latin typeface="Quattrocento Sans" panose="020B0502050000020003" pitchFamily="34" charset="0"/>
                <a:cs typeface="Calibri" panose="020F0502020204030204" pitchFamily="34" charset="0"/>
              </a:rPr>
              <a:t>Mahood</a:t>
            </a:r>
            <a:r>
              <a:rPr lang="en-US" sz="1400" b="0" i="0" u="none" strike="noStrike" dirty="0">
                <a:solidFill>
                  <a:schemeClr val="bg2">
                    <a:lumMod val="20000"/>
                    <a:lumOff val="80000"/>
                  </a:schemeClr>
                </a:solidFill>
                <a:effectLst/>
                <a:latin typeface="Quattrocento Sans" panose="020B0502050000020003" pitchFamily="34" charset="0"/>
                <a:cs typeface="Calibri" panose="020F0502020204030204" pitchFamily="34" charset="0"/>
              </a:rPr>
              <a:t> per. comm. in IUCN Red List</a:t>
            </a:r>
          </a:p>
          <a:p>
            <a:pPr algn="just" rtl="0" fontAlgn="t">
              <a:spcBef>
                <a:spcPts val="0"/>
              </a:spcBef>
              <a:spcAft>
                <a:spcPts val="800"/>
              </a:spcAft>
            </a:pPr>
            <a:endParaRPr lang="en-US" sz="1400" b="0" i="0" u="none" strike="noStrike" dirty="0">
              <a:solidFill>
                <a:schemeClr val="bg2">
                  <a:lumMod val="20000"/>
                  <a:lumOff val="80000"/>
                </a:schemeClr>
              </a:solidFill>
              <a:effectLst/>
              <a:latin typeface="Quattrocento Sans" panose="020B0502050000020003" pitchFamily="34" charset="0"/>
              <a:cs typeface="Calibri" panose="020F0502020204030204" pitchFamily="34" charset="0"/>
            </a:endParaRPr>
          </a:p>
          <a:p>
            <a:pPr algn="just" rtl="0" fontAlgn="t">
              <a:spcBef>
                <a:spcPts val="0"/>
              </a:spcBef>
              <a:spcAft>
                <a:spcPts val="800"/>
              </a:spcAft>
            </a:pPr>
            <a:r>
              <a:rPr lang="en-US" sz="1400" b="0" i="0" u="none" strike="noStrike" dirty="0">
                <a:solidFill>
                  <a:schemeClr val="bg2">
                    <a:lumMod val="20000"/>
                    <a:lumOff val="80000"/>
                  </a:schemeClr>
                </a:solidFill>
                <a:effectLst/>
                <a:latin typeface="Quattrocento Sans" panose="020B0502050000020003" pitchFamily="34" charset="0"/>
                <a:cs typeface="Calibri" panose="020F0502020204030204" pitchFamily="34" charset="0"/>
              </a:rPr>
              <a:t>Analysis of seizure data by UK-based NGO Environmental Investigation Agency (EIA) shows </a:t>
            </a:r>
            <a:r>
              <a:rPr lang="en-US" sz="1400" b="1" i="0" u="none" strike="noStrike" dirty="0">
                <a:solidFill>
                  <a:schemeClr val="bg2">
                    <a:lumMod val="20000"/>
                    <a:lumOff val="80000"/>
                  </a:schemeClr>
                </a:solidFill>
                <a:effectLst/>
                <a:latin typeface="Quattrocento Sans" panose="020B0502050000020003" pitchFamily="34" charset="0"/>
                <a:cs typeface="Calibri" panose="020F0502020204030204" pitchFamily="34" charset="0"/>
              </a:rPr>
              <a:t>at least 2,878</a:t>
            </a:r>
            <a:r>
              <a:rPr lang="en-US" sz="1400" b="0" i="0" u="none" strike="noStrike" dirty="0">
                <a:solidFill>
                  <a:schemeClr val="bg2">
                    <a:lumMod val="20000"/>
                    <a:lumOff val="80000"/>
                  </a:schemeClr>
                </a:solidFill>
                <a:effectLst/>
                <a:latin typeface="Quattrocento Sans" panose="020B0502050000020003" pitchFamily="34" charset="0"/>
                <a:cs typeface="Calibri" panose="020F0502020204030204" pitchFamily="34" charset="0"/>
              </a:rPr>
              <a:t> helmeted hornbill casques, skulls and products were seized from </a:t>
            </a:r>
            <a:r>
              <a:rPr lang="en-US" sz="1400" b="1" i="0" u="none" strike="noStrike" dirty="0">
                <a:solidFill>
                  <a:schemeClr val="bg2">
                    <a:lumMod val="20000"/>
                    <a:lumOff val="80000"/>
                  </a:schemeClr>
                </a:solidFill>
                <a:effectLst/>
                <a:latin typeface="Quattrocento Sans" panose="020B0502050000020003" pitchFamily="34" charset="0"/>
                <a:cs typeface="Calibri" panose="020F0502020204030204" pitchFamily="34" charset="0"/>
              </a:rPr>
              <a:t>at least 59 known confiscations</a:t>
            </a:r>
            <a:r>
              <a:rPr lang="en-US" sz="1400" b="0" i="0" u="none" strike="noStrike" dirty="0">
                <a:solidFill>
                  <a:schemeClr val="bg2">
                    <a:lumMod val="20000"/>
                    <a:lumOff val="80000"/>
                  </a:schemeClr>
                </a:solidFill>
                <a:effectLst/>
                <a:latin typeface="Quattrocento Sans" panose="020B0502050000020003" pitchFamily="34" charset="0"/>
                <a:cs typeface="Calibri" panose="020F0502020204030204" pitchFamily="34" charset="0"/>
              </a:rPr>
              <a:t> between 2010 and 2017.</a:t>
            </a:r>
            <a:endParaRPr lang="en-US" sz="1400" dirty="0">
              <a:solidFill>
                <a:schemeClr val="bg2">
                  <a:lumMod val="20000"/>
                  <a:lumOff val="80000"/>
                </a:schemeClr>
              </a:solidFill>
              <a:effectLst/>
              <a:latin typeface="Quattrocento Sans" panose="020B0502050000020003" pitchFamily="34" charset="0"/>
              <a:cs typeface="Calibri" panose="020F0502020204030204" pitchFamily="34" charset="0"/>
            </a:endParaRPr>
          </a:p>
          <a:p>
            <a:endParaRPr lang="en-IN" dirty="0"/>
          </a:p>
        </p:txBody>
      </p:sp>
    </p:spTree>
    <p:extLst>
      <p:ext uri="{BB962C8B-B14F-4D97-AF65-F5344CB8AC3E}">
        <p14:creationId xmlns:p14="http://schemas.microsoft.com/office/powerpoint/2010/main" val="1085836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400" dirty="0">
                <a:solidFill>
                  <a:schemeClr val="bg2">
                    <a:lumMod val="20000"/>
                    <a:lumOff val="80000"/>
                  </a:schemeClr>
                </a:solidFill>
                <a:latin typeface="Calibri" panose="020F0502020204030204" pitchFamily="34" charset="0"/>
                <a:cs typeface="Calibri" panose="020F0502020204030204" pitchFamily="34" charset="0"/>
              </a:rPr>
              <a:t>Most seizures occur in Indonesia (source country) and China (destination country) with poachers in Indonesia confirming the involvement of </a:t>
            </a:r>
            <a:r>
              <a:rPr lang="en-US" sz="1400" dirty="0" err="1">
                <a:solidFill>
                  <a:schemeClr val="bg2">
                    <a:lumMod val="20000"/>
                    <a:lumOff val="80000"/>
                  </a:schemeClr>
                </a:solidFill>
                <a:latin typeface="Calibri" panose="020F0502020204030204" pitchFamily="34" charset="0"/>
                <a:cs typeface="Calibri" panose="020F0502020204030204" pitchFamily="34" charset="0"/>
              </a:rPr>
              <a:t>organised</a:t>
            </a:r>
            <a:r>
              <a:rPr lang="en-US" sz="1400" dirty="0">
                <a:solidFill>
                  <a:schemeClr val="bg2">
                    <a:lumMod val="20000"/>
                    <a:lumOff val="80000"/>
                  </a:schemeClr>
                </a:solidFill>
                <a:latin typeface="Calibri" panose="020F0502020204030204" pitchFamily="34" charset="0"/>
                <a:cs typeface="Calibri" panose="020F0502020204030204" pitchFamily="34" charset="0"/>
              </a:rPr>
              <a:t> crime networks who also target pangolin and tiger (</a:t>
            </a:r>
            <a:r>
              <a:rPr lang="en-US" sz="1400" dirty="0" err="1">
                <a:solidFill>
                  <a:schemeClr val="bg2">
                    <a:lumMod val="20000"/>
                    <a:lumOff val="80000"/>
                  </a:schemeClr>
                </a:solidFill>
                <a:latin typeface="Calibri" panose="020F0502020204030204" pitchFamily="34" charset="0"/>
                <a:cs typeface="Calibri" panose="020F0502020204030204" pitchFamily="34" charset="0"/>
              </a:rPr>
              <a:t>Beastall</a:t>
            </a:r>
            <a:r>
              <a:rPr lang="en-US" sz="1400" dirty="0">
                <a:solidFill>
                  <a:schemeClr val="bg2">
                    <a:lumMod val="20000"/>
                    <a:lumOff val="80000"/>
                  </a:schemeClr>
                </a:solidFill>
                <a:latin typeface="Calibri" panose="020F0502020204030204" pitchFamily="34" charset="0"/>
                <a:cs typeface="Calibri" panose="020F0502020204030204" pitchFamily="34" charset="0"/>
              </a:rPr>
              <a:t>, 2016).Illegal hunting has led to the number of seized individuals over the past 10 years being almost 4 x higher than the number of wild individuals observed over the past 40 years.</a:t>
            </a:r>
            <a:endParaRPr lang="en-IN" dirty="0"/>
          </a:p>
        </p:txBody>
      </p:sp>
    </p:spTree>
    <p:extLst>
      <p:ext uri="{BB962C8B-B14F-4D97-AF65-F5344CB8AC3E}">
        <p14:creationId xmlns:p14="http://schemas.microsoft.com/office/powerpoint/2010/main" val="1503935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fontAlgn="base"/>
            <a:r>
              <a:rPr lang="en-US" sz="1400" b="1" u="sng" dirty="0">
                <a:solidFill>
                  <a:schemeClr val="bg2">
                    <a:lumMod val="20000"/>
                    <a:lumOff val="80000"/>
                  </a:schemeClr>
                </a:solidFill>
                <a:latin typeface="Quattrocento Sans" panose="020B0502050000020003" pitchFamily="34" charset="0"/>
                <a:cs typeface="Calibri" panose="020F0502020204030204" pitchFamily="34" charset="0"/>
              </a:rPr>
              <a:t>Pre-SVIS Cases</a:t>
            </a:r>
          </a:p>
          <a:p>
            <a:pPr marL="0" indent="0" fontAlgn="base"/>
            <a:endParaRPr lang="en-US" sz="1400" b="1" dirty="0">
              <a:solidFill>
                <a:schemeClr val="bg2">
                  <a:lumMod val="20000"/>
                  <a:lumOff val="80000"/>
                </a:schemeClr>
              </a:solidFill>
              <a:latin typeface="Quattrocento Sans" panose="020B0502050000020003" pitchFamily="34" charset="0"/>
              <a:cs typeface="Calibri" panose="020F0502020204030204" pitchFamily="34" charset="0"/>
            </a:endParaRPr>
          </a:p>
          <a:p>
            <a:pPr marL="0" indent="0" fontAlgn="base"/>
            <a:r>
              <a:rPr lang="en-US" sz="1400" b="1" dirty="0">
                <a:solidFill>
                  <a:schemeClr val="bg2">
                    <a:lumMod val="20000"/>
                    <a:lumOff val="80000"/>
                  </a:schemeClr>
                </a:solidFill>
                <a:latin typeface="Quattrocento Sans" panose="020B0502050000020003" pitchFamily="34" charset="0"/>
                <a:cs typeface="Calibri" panose="020F0502020204030204" pitchFamily="34" charset="0"/>
              </a:rPr>
              <a:t>HKSAR v Sameh and Abdelaziz </a:t>
            </a:r>
            <a:r>
              <a:rPr lang="en-US" sz="1400" dirty="0">
                <a:solidFill>
                  <a:schemeClr val="bg2">
                    <a:lumMod val="20000"/>
                    <a:lumOff val="80000"/>
                  </a:schemeClr>
                </a:solidFill>
                <a:latin typeface="Quattrocento Sans" panose="020B0502050000020003" pitchFamily="34" charset="0"/>
                <a:cs typeface="Calibri" panose="020F0502020204030204" pitchFamily="34" charset="0"/>
              </a:rPr>
              <a:t>Tsuen Wan Magistrates Court, 15 March 2014 </a:t>
            </a:r>
          </a:p>
          <a:p>
            <a:pPr marL="0" indent="0" fontAlgn="base"/>
            <a:r>
              <a:rPr lang="en-US" sz="1400" dirty="0">
                <a:solidFill>
                  <a:schemeClr val="bg2">
                    <a:lumMod val="20000"/>
                    <a:lumOff val="80000"/>
                  </a:schemeClr>
                </a:solidFill>
                <a:latin typeface="Quattrocento Sans" panose="020B0502050000020003" pitchFamily="34" charset="0"/>
                <a:cs typeface="Calibri" panose="020F0502020204030204" pitchFamily="34" charset="0"/>
              </a:rPr>
              <a:t>Two Egyptian men were caught at the airport attempting to smuggle 128 Radiated tortoises and Spider tortoises through Hong Kong to Taiwan. They were ordered to pay a HK$40,000 and HK$45,000 fine, and sentenced to 2 months’ imprisonment, suspended for 18 months. The animals were valued at HK$759,000. The men claimed the animals had been legally bred for export in Madagascar, despite no legal breeding facility existing for commercial trade.  </a:t>
            </a:r>
          </a:p>
          <a:p>
            <a:pPr marL="0" indent="0" fontAlgn="base"/>
            <a:endParaRPr lang="en-US" sz="1400" dirty="0">
              <a:solidFill>
                <a:schemeClr val="bg2">
                  <a:lumMod val="20000"/>
                  <a:lumOff val="80000"/>
                </a:schemeClr>
              </a:solidFill>
              <a:latin typeface="Quattrocento Sans" panose="020B0502050000020003" pitchFamily="34" charset="0"/>
              <a:cs typeface="Calibri" panose="020F0502020204030204" pitchFamily="34" charset="0"/>
            </a:endParaRPr>
          </a:p>
          <a:p>
            <a:pPr marL="0" indent="0" fontAlgn="base"/>
            <a:r>
              <a:rPr lang="en-US" sz="1400" b="1" dirty="0">
                <a:solidFill>
                  <a:schemeClr val="bg2">
                    <a:lumMod val="20000"/>
                    <a:lumOff val="80000"/>
                  </a:schemeClr>
                </a:solidFill>
                <a:latin typeface="Quattrocento Sans" panose="020B0502050000020003" pitchFamily="34" charset="0"/>
                <a:cs typeface="Calibri" panose="020F0502020204030204" pitchFamily="34" charset="0"/>
              </a:rPr>
              <a:t>Tsuen Wan Magistracy 455/2014</a:t>
            </a:r>
            <a:r>
              <a:rPr lang="en-US" sz="1400" dirty="0">
                <a:solidFill>
                  <a:schemeClr val="bg2">
                    <a:lumMod val="20000"/>
                    <a:lumOff val="80000"/>
                  </a:schemeClr>
                </a:solidFill>
                <a:latin typeface="Quattrocento Sans" panose="020B0502050000020003" pitchFamily="34" charset="0"/>
                <a:cs typeface="Calibri" panose="020F0502020204030204" pitchFamily="34" charset="0"/>
              </a:rPr>
              <a:t> (Unreported decision of the Tsuen Wan Magistrates Court, 17 March 2014). A Malagasy national was intercepted at HK airport attempting to smuggle 112 Radiated Tortoises and 10 Ploughshare (Madagascar) Tortoises into Hong Kong. He was sentenced to 6 weeks’ imprisonment for the one species and 4 weeks for the other. The two sentences were ordered to be served concurrently. The estimated value of the consignment was HK$1,340,000. </a:t>
            </a:r>
          </a:p>
          <a:p>
            <a:pPr marL="0" indent="0" fontAlgn="base"/>
            <a:endParaRPr lang="en-US" sz="1400" dirty="0">
              <a:solidFill>
                <a:schemeClr val="bg2">
                  <a:lumMod val="20000"/>
                  <a:lumOff val="80000"/>
                </a:schemeClr>
              </a:solidFill>
              <a:latin typeface="Quattrocento Sans" panose="020B0502050000020003" pitchFamily="34" charset="0"/>
              <a:cs typeface="Calibri" panose="020F0502020204030204" pitchFamily="34" charset="0"/>
            </a:endParaRPr>
          </a:p>
          <a:p>
            <a:pPr marL="0" indent="0" fontAlgn="base"/>
            <a:r>
              <a:rPr lang="en-US" sz="1400" b="1" u="sng" dirty="0">
                <a:solidFill>
                  <a:schemeClr val="bg2">
                    <a:lumMod val="20000"/>
                    <a:lumOff val="80000"/>
                  </a:schemeClr>
                </a:solidFill>
                <a:latin typeface="Quattrocento Sans" panose="020B0502050000020003" pitchFamily="34" charset="0"/>
                <a:cs typeface="Calibri" panose="020F0502020204030204" pitchFamily="34" charset="0"/>
              </a:rPr>
              <a:t>Post-SVIS Case</a:t>
            </a:r>
          </a:p>
          <a:p>
            <a:pPr marL="0" indent="0" fontAlgn="base"/>
            <a:endParaRPr lang="en-US" sz="1400" b="1" dirty="0">
              <a:solidFill>
                <a:schemeClr val="bg2">
                  <a:lumMod val="20000"/>
                  <a:lumOff val="80000"/>
                </a:schemeClr>
              </a:solidFill>
              <a:latin typeface="Quattrocento Sans" panose="020B0502050000020003" pitchFamily="34" charset="0"/>
              <a:cs typeface="Calibri" panose="020F0502020204030204" pitchFamily="34" charset="0"/>
            </a:endParaRPr>
          </a:p>
          <a:p>
            <a:pPr marL="0" indent="0" fontAlgn="base"/>
            <a:r>
              <a:rPr lang="en-US" sz="1400" b="1" dirty="0">
                <a:solidFill>
                  <a:schemeClr val="bg2">
                    <a:lumMod val="20000"/>
                    <a:lumOff val="80000"/>
                  </a:schemeClr>
                </a:solidFill>
                <a:latin typeface="Quattrocento Sans" panose="020B0502050000020003" pitchFamily="34" charset="0"/>
                <a:cs typeface="Calibri" panose="020F0502020204030204" pitchFamily="34" charset="0"/>
              </a:rPr>
              <a:t>HKSAR v </a:t>
            </a:r>
            <a:r>
              <a:rPr lang="en-US" sz="1400" b="1" dirty="0" err="1">
                <a:solidFill>
                  <a:schemeClr val="bg2">
                    <a:lumMod val="20000"/>
                    <a:lumOff val="80000"/>
                  </a:schemeClr>
                </a:solidFill>
                <a:latin typeface="Quattrocento Sans" panose="020B0502050000020003" pitchFamily="34" charset="0"/>
                <a:cs typeface="Calibri" panose="020F0502020204030204" pitchFamily="34" charset="0"/>
              </a:rPr>
              <a:t>Rasolonirina</a:t>
            </a:r>
            <a:r>
              <a:rPr lang="en-US" sz="1400" b="1" dirty="0">
                <a:solidFill>
                  <a:schemeClr val="bg2">
                    <a:lumMod val="20000"/>
                    <a:lumOff val="80000"/>
                  </a:schemeClr>
                </a:solidFill>
                <a:latin typeface="Quattrocento Sans" panose="020B0502050000020003" pitchFamily="34" charset="0"/>
                <a:cs typeface="Calibri" panose="020F0502020204030204" pitchFamily="34" charset="0"/>
              </a:rPr>
              <a:t> </a:t>
            </a:r>
            <a:r>
              <a:rPr lang="en-US" sz="1400" b="1" dirty="0" err="1">
                <a:solidFill>
                  <a:schemeClr val="bg2">
                    <a:lumMod val="20000"/>
                    <a:lumOff val="80000"/>
                  </a:schemeClr>
                </a:solidFill>
                <a:latin typeface="Quattrocento Sans" panose="020B0502050000020003" pitchFamily="34" charset="0"/>
                <a:cs typeface="Calibri" panose="020F0502020204030204" pitchFamily="34" charset="0"/>
              </a:rPr>
              <a:t>Aljymi</a:t>
            </a:r>
            <a:r>
              <a:rPr lang="en-US" sz="1400" b="1" dirty="0">
                <a:solidFill>
                  <a:schemeClr val="bg2">
                    <a:lumMod val="20000"/>
                    <a:lumOff val="80000"/>
                  </a:schemeClr>
                </a:solidFill>
                <a:latin typeface="Quattrocento Sans" panose="020B0502050000020003" pitchFamily="34" charset="0"/>
                <a:cs typeface="Calibri" panose="020F0502020204030204" pitchFamily="34" charset="0"/>
              </a:rPr>
              <a:t>; Hong Kong District </a:t>
            </a:r>
            <a:r>
              <a:rPr lang="en-US" sz="1400" b="1" dirty="0" err="1">
                <a:solidFill>
                  <a:schemeClr val="bg2">
                    <a:lumMod val="20000"/>
                    <a:lumOff val="80000"/>
                  </a:schemeClr>
                </a:solidFill>
                <a:latin typeface="Quattrocento Sans" panose="020B0502050000020003" pitchFamily="34" charset="0"/>
                <a:cs typeface="Calibri" panose="020F0502020204030204" pitchFamily="34" charset="0"/>
              </a:rPr>
              <a:t>Cout</a:t>
            </a:r>
            <a:r>
              <a:rPr lang="en-US" sz="1400" b="1" dirty="0">
                <a:solidFill>
                  <a:schemeClr val="bg2">
                    <a:lumMod val="20000"/>
                    <a:lumOff val="80000"/>
                  </a:schemeClr>
                </a:solidFill>
                <a:latin typeface="Quattrocento Sans" panose="020B0502050000020003" pitchFamily="34" charset="0"/>
                <a:cs typeface="Calibri" panose="020F0502020204030204" pitchFamily="34" charset="0"/>
              </a:rPr>
              <a:t> Case 896/2019 </a:t>
            </a:r>
            <a:r>
              <a:rPr lang="en-US" sz="1400" dirty="0">
                <a:solidFill>
                  <a:schemeClr val="bg2">
                    <a:lumMod val="20000"/>
                    <a:lumOff val="80000"/>
                  </a:schemeClr>
                </a:solidFill>
                <a:latin typeface="Quattrocento Sans" panose="020B0502050000020003" pitchFamily="34" charset="0"/>
                <a:cs typeface="Calibri" panose="020F0502020204030204" pitchFamily="34" charset="0"/>
              </a:rPr>
              <a:t> </a:t>
            </a:r>
          </a:p>
          <a:p>
            <a:pPr marL="0" indent="0" fontAlgn="base"/>
            <a:r>
              <a:rPr lang="en-US" sz="1400" dirty="0">
                <a:solidFill>
                  <a:schemeClr val="bg2">
                    <a:lumMod val="20000"/>
                    <a:lumOff val="80000"/>
                  </a:schemeClr>
                </a:solidFill>
                <a:latin typeface="Quattrocento Sans" panose="020B0502050000020003" pitchFamily="34" charset="0"/>
                <a:cs typeface="Calibri" panose="020F0502020204030204" pitchFamily="34" charset="0"/>
              </a:rPr>
              <a:t>On Sept 28 2019 Hong Kong Customs seized 57 live turtles (2 Ploughshare (also known as Madagascar) and 55 Radiated tortoises) with an estimated market value of $816,555 at Hong Kong International Airport. The case also involved cruelty to animals. A male passenger who arrived in Hong Kong from Moroni, Comoros via Addis Ababa, Ethiopia was found with the animals wrapped in tape in his luggage. He plead guilty and was sentenced to 36 months’ imprisonment for smuggling the animals and 12 months for animal cruelty, both sentences were reduced by one third for his guilty plea. </a:t>
            </a:r>
          </a:p>
          <a:p>
            <a:endParaRPr lang="en-IN" dirty="0"/>
          </a:p>
        </p:txBody>
      </p:sp>
    </p:spTree>
    <p:extLst>
      <p:ext uri="{BB962C8B-B14F-4D97-AF65-F5344CB8AC3E}">
        <p14:creationId xmlns:p14="http://schemas.microsoft.com/office/powerpoint/2010/main" val="4347782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1" type="tx">
  <p:cSld name="TITLE_AND_BODY">
    <p:spTree>
      <p:nvGrpSpPr>
        <p:cNvPr id="1" name="Shape 14"/>
        <p:cNvGrpSpPr/>
        <p:nvPr/>
      </p:nvGrpSpPr>
      <p:grpSpPr>
        <a:xfrm>
          <a:off x="0" y="0"/>
          <a:ext cx="0" cy="0"/>
          <a:chOff x="0" y="0"/>
          <a:chExt cx="0" cy="0"/>
        </a:xfrm>
      </p:grpSpPr>
      <p:pic>
        <p:nvPicPr>
          <p:cNvPr id="15" name="Google Shape;15;p32"/>
          <p:cNvPicPr preferRelativeResize="0"/>
          <p:nvPr/>
        </p:nvPicPr>
        <p:blipFill rotWithShape="1">
          <a:blip r:embed="rId2">
            <a:alphaModFix amt="20000"/>
          </a:blip>
          <a:srcRect l="21250" t="9241" r="12566" b="20460"/>
          <a:stretch/>
        </p:blipFill>
        <p:spPr>
          <a:xfrm>
            <a:off x="11751" y="0"/>
            <a:ext cx="18288002" cy="10287000"/>
          </a:xfrm>
          <a:prstGeom prst="rect">
            <a:avLst/>
          </a:prstGeom>
          <a:noFill/>
          <a:ln>
            <a:noFill/>
          </a:ln>
        </p:spPr>
      </p:pic>
      <p:sp>
        <p:nvSpPr>
          <p:cNvPr id="16" name="Google Shape;16;p32"/>
          <p:cNvSpPr/>
          <p:nvPr/>
        </p:nvSpPr>
        <p:spPr>
          <a:xfrm>
            <a:off x="-12034" y="-1"/>
            <a:ext cx="18288002" cy="1815419"/>
          </a:xfrm>
          <a:prstGeom prst="rect">
            <a:avLst/>
          </a:prstGeom>
          <a:solidFill>
            <a:srgbClr val="678B96"/>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cxnSp>
        <p:nvCxnSpPr>
          <p:cNvPr id="17" name="Google Shape;17;p32"/>
          <p:cNvCxnSpPr/>
          <p:nvPr/>
        </p:nvCxnSpPr>
        <p:spPr>
          <a:xfrm>
            <a:off x="1638300" y="5753100"/>
            <a:ext cx="15011400" cy="0"/>
          </a:xfrm>
          <a:prstGeom prst="straightConnector1">
            <a:avLst/>
          </a:prstGeom>
          <a:noFill/>
          <a:ln w="38100" cap="flat" cmpd="sng">
            <a:solidFill>
              <a:srgbClr val="F2F2F2"/>
            </a:solidFill>
            <a:prstDash val="solid"/>
            <a:round/>
            <a:headEnd type="none" w="sm" len="sm"/>
            <a:tailEnd type="none" w="sm" len="sm"/>
          </a:ln>
        </p:spPr>
      </p:cxnSp>
      <p:sp>
        <p:nvSpPr>
          <p:cNvPr id="18" name="Google Shape;18;p32"/>
          <p:cNvSpPr txBox="1">
            <a:spLocks noGrp="1"/>
          </p:cNvSpPr>
          <p:nvPr>
            <p:ph type="title"/>
          </p:nvPr>
        </p:nvSpPr>
        <p:spPr>
          <a:xfrm>
            <a:off x="1638300" y="3629488"/>
            <a:ext cx="15034906" cy="1989138"/>
          </a:xfrm>
          <a:prstGeom prst="rect">
            <a:avLst/>
          </a:prstGeom>
          <a:noFill/>
          <a:ln>
            <a:noFill/>
          </a:ln>
        </p:spPr>
        <p:txBody>
          <a:bodyPr spcFirstLastPara="1" wrap="square" lIns="45675" tIns="45675" rIns="45675" bIns="45675" anchor="t" anchorCtr="0">
            <a:normAutofit/>
          </a:bodyPr>
          <a:lstStyle>
            <a:lvl1pPr lvl="0" algn="ctr">
              <a:lnSpc>
                <a:spcPct val="100000"/>
              </a:lnSpc>
              <a:spcBef>
                <a:spcPts val="0"/>
              </a:spcBef>
              <a:spcAft>
                <a:spcPts val="0"/>
              </a:spcAft>
              <a:buClr>
                <a:srgbClr val="F2F2F2"/>
              </a:buClr>
              <a:buSzPts val="6600"/>
              <a:buFont typeface="Quattrocento Sans"/>
              <a:buNone/>
              <a:defRPr sz="6600">
                <a:solidFill>
                  <a:srgbClr val="F2F2F2"/>
                </a:solidFill>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a:endParaRPr/>
          </a:p>
        </p:txBody>
      </p:sp>
      <p:sp>
        <p:nvSpPr>
          <p:cNvPr id="19" name="Google Shape;19;p32"/>
          <p:cNvSpPr txBox="1">
            <a:spLocks noGrp="1"/>
          </p:cNvSpPr>
          <p:nvPr>
            <p:ph type="body" idx="1"/>
          </p:nvPr>
        </p:nvSpPr>
        <p:spPr>
          <a:xfrm>
            <a:off x="2895600" y="6134100"/>
            <a:ext cx="12496800" cy="1066800"/>
          </a:xfrm>
          <a:prstGeom prst="rect">
            <a:avLst/>
          </a:prstGeom>
          <a:noFill/>
          <a:ln>
            <a:noFill/>
          </a:ln>
        </p:spPr>
        <p:txBody>
          <a:bodyPr spcFirstLastPara="1" wrap="square" lIns="45675" tIns="45675" rIns="45675" bIns="45675" anchor="t" anchorCtr="0">
            <a:normAutofit/>
          </a:bodyPr>
          <a:lstStyle>
            <a:lvl1pPr marL="457200" lvl="0" indent="-228600" algn="ctr">
              <a:lnSpc>
                <a:spcPct val="100000"/>
              </a:lnSpc>
              <a:spcBef>
                <a:spcPts val="700"/>
              </a:spcBef>
              <a:spcAft>
                <a:spcPts val="0"/>
              </a:spcAft>
              <a:buClr>
                <a:srgbClr val="F2F2F2"/>
              </a:buClr>
              <a:buSzPts val="3600"/>
              <a:buFont typeface="Quattrocento Sans"/>
              <a:buNone/>
              <a:defRPr sz="3600">
                <a:solidFill>
                  <a:srgbClr val="F2F2F2"/>
                </a:solidFill>
                <a:latin typeface="Quattrocento Sans"/>
                <a:ea typeface="Quattrocento Sans"/>
                <a:cs typeface="Quattrocento Sans"/>
                <a:sym typeface="Quattrocento Sans"/>
              </a:defRPr>
            </a:lvl1pPr>
            <a:lvl2pPr marL="914400" lvl="1" indent="-228600" algn="ctr">
              <a:lnSpc>
                <a:spcPct val="100000"/>
              </a:lnSpc>
              <a:spcBef>
                <a:spcPts val="700"/>
              </a:spcBef>
              <a:spcAft>
                <a:spcPts val="0"/>
              </a:spcAft>
              <a:buClr>
                <a:srgbClr val="F2F2F2"/>
              </a:buClr>
              <a:buSzPts val="3600"/>
              <a:buFont typeface="Quattrocento Sans"/>
              <a:buNone/>
              <a:defRPr sz="3600">
                <a:solidFill>
                  <a:srgbClr val="F2F2F2"/>
                </a:solidFill>
                <a:latin typeface="Quattrocento Sans"/>
                <a:ea typeface="Quattrocento Sans"/>
                <a:cs typeface="Quattrocento Sans"/>
                <a:sym typeface="Quattrocento Sans"/>
              </a:defRPr>
            </a:lvl2pPr>
            <a:lvl3pPr marL="1371600" lvl="2" indent="-457200" algn="ctr">
              <a:lnSpc>
                <a:spcPct val="100000"/>
              </a:lnSpc>
              <a:spcBef>
                <a:spcPts val="700"/>
              </a:spcBef>
              <a:spcAft>
                <a:spcPts val="0"/>
              </a:spcAft>
              <a:buClr>
                <a:srgbClr val="F2F2F2"/>
              </a:buClr>
              <a:buSzPts val="3600"/>
              <a:buFont typeface="Quattrocento Sans"/>
              <a:buChar char="•"/>
              <a:defRPr sz="3600">
                <a:solidFill>
                  <a:srgbClr val="F2F2F2"/>
                </a:solidFill>
                <a:latin typeface="Quattrocento Sans"/>
                <a:ea typeface="Quattrocento Sans"/>
                <a:cs typeface="Quattrocento Sans"/>
                <a:sym typeface="Quattrocento Sans"/>
              </a:defRPr>
            </a:lvl3pPr>
            <a:lvl4pPr marL="1828800" lvl="3" indent="-457200" algn="ctr">
              <a:lnSpc>
                <a:spcPct val="100000"/>
              </a:lnSpc>
              <a:spcBef>
                <a:spcPts val="700"/>
              </a:spcBef>
              <a:spcAft>
                <a:spcPts val="0"/>
              </a:spcAft>
              <a:buClr>
                <a:srgbClr val="F2F2F2"/>
              </a:buClr>
              <a:buSzPts val="3600"/>
              <a:buFont typeface="Quattrocento Sans"/>
              <a:buChar char="–"/>
              <a:defRPr sz="3600">
                <a:solidFill>
                  <a:srgbClr val="F2F2F2"/>
                </a:solidFill>
                <a:latin typeface="Quattrocento Sans"/>
                <a:ea typeface="Quattrocento Sans"/>
                <a:cs typeface="Quattrocento Sans"/>
                <a:sym typeface="Quattrocento Sans"/>
              </a:defRPr>
            </a:lvl4pPr>
            <a:lvl5pPr marL="2286000" lvl="4" indent="-457200" algn="ctr">
              <a:lnSpc>
                <a:spcPct val="100000"/>
              </a:lnSpc>
              <a:spcBef>
                <a:spcPts val="700"/>
              </a:spcBef>
              <a:spcAft>
                <a:spcPts val="0"/>
              </a:spcAft>
              <a:buClr>
                <a:srgbClr val="F2F2F2"/>
              </a:buClr>
              <a:buSzPts val="3600"/>
              <a:buFont typeface="Quattrocento Sans"/>
              <a:buChar char="»"/>
              <a:defRPr sz="3600">
                <a:solidFill>
                  <a:srgbClr val="F2F2F2"/>
                </a:solidFill>
                <a:latin typeface="Quattrocento Sans"/>
                <a:ea typeface="Quattrocento Sans"/>
                <a:cs typeface="Quattrocento Sans"/>
                <a:sym typeface="Quattrocento Sans"/>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20" name="Google Shape;20;p32"/>
          <p:cNvSpPr/>
          <p:nvPr/>
        </p:nvSpPr>
        <p:spPr>
          <a:xfrm>
            <a:off x="-2" y="9634584"/>
            <a:ext cx="18288000" cy="134584"/>
          </a:xfrm>
          <a:prstGeom prst="rect">
            <a:avLst/>
          </a:prstGeom>
          <a:gradFill>
            <a:gsLst>
              <a:gs pos="0">
                <a:srgbClr val="5B838F">
                  <a:alpha val="89019"/>
                </a:srgbClr>
              </a:gs>
              <a:gs pos="80000">
                <a:srgbClr val="5B838F">
                  <a:alpha val="89019"/>
                </a:srgbClr>
              </a:gs>
              <a:gs pos="100000">
                <a:srgbClr val="494949"/>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21" name="Google Shape;21;p32"/>
          <p:cNvSpPr/>
          <p:nvPr/>
        </p:nvSpPr>
        <p:spPr>
          <a:xfrm>
            <a:off x="-2" y="9836350"/>
            <a:ext cx="18288000" cy="134584"/>
          </a:xfrm>
          <a:prstGeom prst="rect">
            <a:avLst/>
          </a:prstGeom>
          <a:gradFill>
            <a:gsLst>
              <a:gs pos="0">
                <a:srgbClr val="6B8A41">
                  <a:alpha val="89019"/>
                </a:srgbClr>
              </a:gs>
              <a:gs pos="80000">
                <a:srgbClr val="6B8A41">
                  <a:alpha val="89019"/>
                </a:srgbClr>
              </a:gs>
              <a:gs pos="100000">
                <a:srgbClr val="494949"/>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22" name="Google Shape;22;p32"/>
          <p:cNvSpPr/>
          <p:nvPr/>
        </p:nvSpPr>
        <p:spPr>
          <a:xfrm>
            <a:off x="-2" y="10038116"/>
            <a:ext cx="18288000" cy="134584"/>
          </a:xfrm>
          <a:prstGeom prst="rect">
            <a:avLst/>
          </a:prstGeom>
          <a:gradFill>
            <a:gsLst>
              <a:gs pos="0">
                <a:srgbClr val="D3763D">
                  <a:alpha val="89019"/>
                </a:srgbClr>
              </a:gs>
              <a:gs pos="80000">
                <a:srgbClr val="D3763D">
                  <a:alpha val="89019"/>
                </a:srgbClr>
              </a:gs>
              <a:gs pos="100000">
                <a:srgbClr val="494949"/>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pic>
        <p:nvPicPr>
          <p:cNvPr id="23" name="Google Shape;23;p32"/>
          <p:cNvPicPr preferRelativeResize="0"/>
          <p:nvPr/>
        </p:nvPicPr>
        <p:blipFill rotWithShape="1">
          <a:blip r:embed="rId3">
            <a:alphaModFix/>
          </a:blip>
          <a:srcRect/>
          <a:stretch/>
        </p:blipFill>
        <p:spPr>
          <a:xfrm>
            <a:off x="13238350" y="384975"/>
            <a:ext cx="4930331" cy="1250176"/>
          </a:xfrm>
          <a:prstGeom prst="rect">
            <a:avLst/>
          </a:prstGeom>
          <a:noFill/>
          <a:ln>
            <a:noFill/>
          </a:ln>
        </p:spPr>
      </p:pic>
      <p:sp>
        <p:nvSpPr>
          <p:cNvPr id="24" name="Google Shape;24;p32"/>
          <p:cNvSpPr txBox="1">
            <a:spLocks noGrp="1"/>
          </p:cNvSpPr>
          <p:nvPr>
            <p:ph type="sldNum" idx="12"/>
          </p:nvPr>
        </p:nvSpPr>
        <p:spPr>
          <a:xfrm>
            <a:off x="8839200" y="9260681"/>
            <a:ext cx="4267200" cy="547688"/>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Arial"/>
              <a:buNone/>
              <a:defRPr sz="1200"/>
            </a:lvl1pPr>
            <a:lvl2pPr marL="0" lvl="1" indent="0" algn="r">
              <a:lnSpc>
                <a:spcPct val="100000"/>
              </a:lnSpc>
              <a:spcBef>
                <a:spcPts val="0"/>
              </a:spcBef>
              <a:spcAft>
                <a:spcPts val="0"/>
              </a:spcAft>
              <a:buClr>
                <a:srgbClr val="000000"/>
              </a:buClr>
              <a:buSzPts val="1200"/>
              <a:buFont typeface="Arial"/>
              <a:buNone/>
              <a:defRPr sz="1200"/>
            </a:lvl2pPr>
            <a:lvl3pPr marL="0" lvl="2" indent="0" algn="r">
              <a:lnSpc>
                <a:spcPct val="100000"/>
              </a:lnSpc>
              <a:spcBef>
                <a:spcPts val="0"/>
              </a:spcBef>
              <a:spcAft>
                <a:spcPts val="0"/>
              </a:spcAft>
              <a:buClr>
                <a:srgbClr val="000000"/>
              </a:buClr>
              <a:buSzPts val="1200"/>
              <a:buFont typeface="Arial"/>
              <a:buNone/>
              <a:defRPr sz="1200"/>
            </a:lvl3pPr>
            <a:lvl4pPr marL="0" lvl="3" indent="0" algn="r">
              <a:lnSpc>
                <a:spcPct val="100000"/>
              </a:lnSpc>
              <a:spcBef>
                <a:spcPts val="0"/>
              </a:spcBef>
              <a:spcAft>
                <a:spcPts val="0"/>
              </a:spcAft>
              <a:buClr>
                <a:srgbClr val="000000"/>
              </a:buClr>
              <a:buSzPts val="1200"/>
              <a:buFont typeface="Arial"/>
              <a:buNone/>
              <a:defRPr sz="1200"/>
            </a:lvl4pPr>
            <a:lvl5pPr marL="0" lvl="4" indent="0" algn="r">
              <a:lnSpc>
                <a:spcPct val="100000"/>
              </a:lnSpc>
              <a:spcBef>
                <a:spcPts val="0"/>
              </a:spcBef>
              <a:spcAft>
                <a:spcPts val="0"/>
              </a:spcAft>
              <a:buClr>
                <a:srgbClr val="000000"/>
              </a:buClr>
              <a:buSzPts val="1200"/>
              <a:buFont typeface="Arial"/>
              <a:buNone/>
              <a:defRPr sz="1200"/>
            </a:lvl5pPr>
            <a:lvl6pPr marL="0" lvl="5" indent="0" algn="r">
              <a:lnSpc>
                <a:spcPct val="100000"/>
              </a:lnSpc>
              <a:spcBef>
                <a:spcPts val="0"/>
              </a:spcBef>
              <a:spcAft>
                <a:spcPts val="0"/>
              </a:spcAft>
              <a:buClr>
                <a:srgbClr val="000000"/>
              </a:buClr>
              <a:buSzPts val="1200"/>
              <a:buFont typeface="Arial"/>
              <a:buNone/>
              <a:defRPr sz="1200"/>
            </a:lvl6pPr>
            <a:lvl7pPr marL="0" lvl="6" indent="0" algn="r">
              <a:lnSpc>
                <a:spcPct val="100000"/>
              </a:lnSpc>
              <a:spcBef>
                <a:spcPts val="0"/>
              </a:spcBef>
              <a:spcAft>
                <a:spcPts val="0"/>
              </a:spcAft>
              <a:buClr>
                <a:srgbClr val="000000"/>
              </a:buClr>
              <a:buSzPts val="1200"/>
              <a:buFont typeface="Arial"/>
              <a:buNone/>
              <a:defRPr sz="1200"/>
            </a:lvl7pPr>
            <a:lvl8pPr marL="0" lvl="7" indent="0" algn="r">
              <a:lnSpc>
                <a:spcPct val="100000"/>
              </a:lnSpc>
              <a:spcBef>
                <a:spcPts val="0"/>
              </a:spcBef>
              <a:spcAft>
                <a:spcPts val="0"/>
              </a:spcAft>
              <a:buClr>
                <a:srgbClr val="000000"/>
              </a:buClr>
              <a:buSzPts val="1200"/>
              <a:buFont typeface="Arial"/>
              <a:buNone/>
              <a:defRPr sz="1200"/>
            </a:lvl8pPr>
            <a:lvl9pPr marL="0" lvl="8" indent="0" algn="r">
              <a:lnSpc>
                <a:spcPct val="100000"/>
              </a:lnSpc>
              <a:spcBef>
                <a:spcPts val="0"/>
              </a:spcBef>
              <a:spcAft>
                <a:spcPts val="0"/>
              </a:spcAft>
              <a:buClr>
                <a:srgbClr val="000000"/>
              </a:buClr>
              <a:buSzPts val="1200"/>
              <a:buFont typeface="Arial"/>
              <a:buNone/>
              <a:defRPr sz="12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Slide 8">
  <p:cSld name="Slide 8">
    <p:bg>
      <p:bgPr>
        <a:solidFill>
          <a:srgbClr val="262626"/>
        </a:solidFill>
        <a:effectLst/>
      </p:bgPr>
    </p:bg>
    <p:spTree>
      <p:nvGrpSpPr>
        <p:cNvPr id="1" name="Shape 114"/>
        <p:cNvGrpSpPr/>
        <p:nvPr/>
      </p:nvGrpSpPr>
      <p:grpSpPr>
        <a:xfrm>
          <a:off x="0" y="0"/>
          <a:ext cx="0" cy="0"/>
          <a:chOff x="0" y="0"/>
          <a:chExt cx="0" cy="0"/>
        </a:xfrm>
      </p:grpSpPr>
      <p:pic>
        <p:nvPicPr>
          <p:cNvPr id="115" name="Google Shape;115;p42" descr="Celebes Sea.png"/>
          <p:cNvPicPr preferRelativeResize="0"/>
          <p:nvPr/>
        </p:nvPicPr>
        <p:blipFill rotWithShape="1">
          <a:blip r:embed="rId2">
            <a:alphaModFix amt="50000"/>
          </a:blip>
          <a:srcRect/>
          <a:stretch/>
        </p:blipFill>
        <p:spPr>
          <a:xfrm>
            <a:off x="0" y="0"/>
            <a:ext cx="18288000" cy="10287000"/>
          </a:xfrm>
          <a:prstGeom prst="rect">
            <a:avLst/>
          </a:prstGeom>
          <a:noFill/>
          <a:ln>
            <a:noFill/>
          </a:ln>
        </p:spPr>
      </p:pic>
      <p:sp>
        <p:nvSpPr>
          <p:cNvPr id="116" name="Google Shape;116;p42"/>
          <p:cNvSpPr/>
          <p:nvPr/>
        </p:nvSpPr>
        <p:spPr>
          <a:xfrm>
            <a:off x="-2" y="9634584"/>
            <a:ext cx="18288000" cy="134584"/>
          </a:xfrm>
          <a:prstGeom prst="rect">
            <a:avLst/>
          </a:prstGeom>
          <a:gradFill>
            <a:gsLst>
              <a:gs pos="0">
                <a:srgbClr val="5B838F">
                  <a:alpha val="89019"/>
                </a:srgbClr>
              </a:gs>
              <a:gs pos="80000">
                <a:srgbClr val="5B838F">
                  <a:alpha val="89019"/>
                </a:srgbClr>
              </a:gs>
              <a:gs pos="100000">
                <a:srgbClr val="3A4462"/>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117" name="Google Shape;117;p42"/>
          <p:cNvSpPr/>
          <p:nvPr/>
        </p:nvSpPr>
        <p:spPr>
          <a:xfrm>
            <a:off x="0" y="9836350"/>
            <a:ext cx="18288000" cy="134584"/>
          </a:xfrm>
          <a:prstGeom prst="rect">
            <a:avLst/>
          </a:prstGeom>
          <a:gradFill>
            <a:gsLst>
              <a:gs pos="0">
                <a:srgbClr val="6B8A41">
                  <a:alpha val="89019"/>
                </a:srgbClr>
              </a:gs>
              <a:gs pos="80000">
                <a:srgbClr val="6B8A41">
                  <a:alpha val="89019"/>
                </a:srgbClr>
              </a:gs>
              <a:gs pos="100000">
                <a:srgbClr val="3A4462"/>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118" name="Google Shape;118;p42"/>
          <p:cNvSpPr/>
          <p:nvPr/>
        </p:nvSpPr>
        <p:spPr>
          <a:xfrm>
            <a:off x="-2" y="10038116"/>
            <a:ext cx="18288000" cy="134584"/>
          </a:xfrm>
          <a:prstGeom prst="rect">
            <a:avLst/>
          </a:prstGeom>
          <a:gradFill>
            <a:gsLst>
              <a:gs pos="0">
                <a:srgbClr val="D7722D">
                  <a:alpha val="89019"/>
                </a:srgbClr>
              </a:gs>
              <a:gs pos="80000">
                <a:srgbClr val="D7722D">
                  <a:alpha val="89019"/>
                </a:srgbClr>
              </a:gs>
              <a:gs pos="100000">
                <a:srgbClr val="3A4462"/>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pic>
        <p:nvPicPr>
          <p:cNvPr id="119" name="Google Shape;119;p42" descr="tripod turtle.png"/>
          <p:cNvPicPr preferRelativeResize="0"/>
          <p:nvPr/>
        </p:nvPicPr>
        <p:blipFill rotWithShape="1">
          <a:blip r:embed="rId3">
            <a:alphaModFix/>
          </a:blip>
          <a:srcRect/>
          <a:stretch/>
        </p:blipFill>
        <p:spPr>
          <a:xfrm>
            <a:off x="17189791" y="9401268"/>
            <a:ext cx="945810" cy="771432"/>
          </a:xfrm>
          <a:prstGeom prst="rect">
            <a:avLst/>
          </a:prstGeom>
          <a:noFill/>
          <a:ln>
            <a:noFill/>
          </a:ln>
        </p:spPr>
      </p:pic>
      <p:sp>
        <p:nvSpPr>
          <p:cNvPr id="120" name="Google Shape;120;p42"/>
          <p:cNvSpPr txBox="1">
            <a:spLocks noGrp="1"/>
          </p:cNvSpPr>
          <p:nvPr>
            <p:ph type="sldNum" idx="12"/>
          </p:nvPr>
        </p:nvSpPr>
        <p:spPr>
          <a:xfrm>
            <a:off x="8839200" y="9260681"/>
            <a:ext cx="4267200" cy="547688"/>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Arial"/>
              <a:buNone/>
              <a:defRPr sz="1200"/>
            </a:lvl1pPr>
            <a:lvl2pPr marL="0" lvl="1" indent="0" algn="r">
              <a:lnSpc>
                <a:spcPct val="100000"/>
              </a:lnSpc>
              <a:spcBef>
                <a:spcPts val="0"/>
              </a:spcBef>
              <a:spcAft>
                <a:spcPts val="0"/>
              </a:spcAft>
              <a:buClr>
                <a:srgbClr val="000000"/>
              </a:buClr>
              <a:buSzPts val="1200"/>
              <a:buFont typeface="Arial"/>
              <a:buNone/>
              <a:defRPr sz="1200"/>
            </a:lvl2pPr>
            <a:lvl3pPr marL="0" lvl="2" indent="0" algn="r">
              <a:lnSpc>
                <a:spcPct val="100000"/>
              </a:lnSpc>
              <a:spcBef>
                <a:spcPts val="0"/>
              </a:spcBef>
              <a:spcAft>
                <a:spcPts val="0"/>
              </a:spcAft>
              <a:buClr>
                <a:srgbClr val="000000"/>
              </a:buClr>
              <a:buSzPts val="1200"/>
              <a:buFont typeface="Arial"/>
              <a:buNone/>
              <a:defRPr sz="1200"/>
            </a:lvl3pPr>
            <a:lvl4pPr marL="0" lvl="3" indent="0" algn="r">
              <a:lnSpc>
                <a:spcPct val="100000"/>
              </a:lnSpc>
              <a:spcBef>
                <a:spcPts val="0"/>
              </a:spcBef>
              <a:spcAft>
                <a:spcPts val="0"/>
              </a:spcAft>
              <a:buClr>
                <a:srgbClr val="000000"/>
              </a:buClr>
              <a:buSzPts val="1200"/>
              <a:buFont typeface="Arial"/>
              <a:buNone/>
              <a:defRPr sz="1200"/>
            </a:lvl4pPr>
            <a:lvl5pPr marL="0" lvl="4" indent="0" algn="r">
              <a:lnSpc>
                <a:spcPct val="100000"/>
              </a:lnSpc>
              <a:spcBef>
                <a:spcPts val="0"/>
              </a:spcBef>
              <a:spcAft>
                <a:spcPts val="0"/>
              </a:spcAft>
              <a:buClr>
                <a:srgbClr val="000000"/>
              </a:buClr>
              <a:buSzPts val="1200"/>
              <a:buFont typeface="Arial"/>
              <a:buNone/>
              <a:defRPr sz="1200"/>
            </a:lvl5pPr>
            <a:lvl6pPr marL="0" lvl="5" indent="0" algn="r">
              <a:lnSpc>
                <a:spcPct val="100000"/>
              </a:lnSpc>
              <a:spcBef>
                <a:spcPts val="0"/>
              </a:spcBef>
              <a:spcAft>
                <a:spcPts val="0"/>
              </a:spcAft>
              <a:buClr>
                <a:srgbClr val="000000"/>
              </a:buClr>
              <a:buSzPts val="1200"/>
              <a:buFont typeface="Arial"/>
              <a:buNone/>
              <a:defRPr sz="1200"/>
            </a:lvl6pPr>
            <a:lvl7pPr marL="0" lvl="6" indent="0" algn="r">
              <a:lnSpc>
                <a:spcPct val="100000"/>
              </a:lnSpc>
              <a:spcBef>
                <a:spcPts val="0"/>
              </a:spcBef>
              <a:spcAft>
                <a:spcPts val="0"/>
              </a:spcAft>
              <a:buClr>
                <a:srgbClr val="000000"/>
              </a:buClr>
              <a:buSzPts val="1200"/>
              <a:buFont typeface="Arial"/>
              <a:buNone/>
              <a:defRPr sz="1200"/>
            </a:lvl7pPr>
            <a:lvl8pPr marL="0" lvl="7" indent="0" algn="r">
              <a:lnSpc>
                <a:spcPct val="100000"/>
              </a:lnSpc>
              <a:spcBef>
                <a:spcPts val="0"/>
              </a:spcBef>
              <a:spcAft>
                <a:spcPts val="0"/>
              </a:spcAft>
              <a:buClr>
                <a:srgbClr val="000000"/>
              </a:buClr>
              <a:buSzPts val="1200"/>
              <a:buFont typeface="Arial"/>
              <a:buNone/>
              <a:defRPr sz="1200"/>
            </a:lvl8pPr>
            <a:lvl9pPr marL="0" lvl="8" indent="0" algn="r">
              <a:lnSpc>
                <a:spcPct val="100000"/>
              </a:lnSpc>
              <a:spcBef>
                <a:spcPts val="0"/>
              </a:spcBef>
              <a:spcAft>
                <a:spcPts val="0"/>
              </a:spcAft>
              <a:buClr>
                <a:srgbClr val="000000"/>
              </a:buClr>
              <a:buSzPts val="1200"/>
              <a:buFont typeface="Arial"/>
              <a:buNone/>
              <a:defRPr sz="12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54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023A5F-8FCE-48D9-AD5F-7BE210523022}" type="datetime1">
              <a:rPr lang="en-US" smtClean="0"/>
              <a:t>5/23/2024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839200" y="9396045"/>
            <a:ext cx="4267200" cy="276959"/>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6659391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6FF55C-3E02-4E3F-8C1F-82CBA128B51C}" type="datetime1">
              <a:rPr lang="en-US" smtClean="0"/>
              <a:t>5/23/2024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8839200" y="9396045"/>
            <a:ext cx="4267200" cy="276959"/>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1483503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274015-A923-4A77-8753-9221414AF5CE}" type="datetime1">
              <a:rPr lang="en-US" smtClean="0"/>
              <a:t>5/23/2024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839200" y="9396045"/>
            <a:ext cx="4267200" cy="276959"/>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072539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7" name="Group 6"/>
          <p:cNvGrpSpPr/>
          <p:nvPr/>
        </p:nvGrpSpPr>
        <p:grpSpPr>
          <a:xfrm>
            <a:off x="0" y="-12700"/>
            <a:ext cx="18288000" cy="10299701"/>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2260601" y="3606801"/>
            <a:ext cx="11650404" cy="2469453"/>
          </a:xfrm>
        </p:spPr>
        <p:txBody>
          <a:bodyPr anchor="b">
            <a:noAutofit/>
          </a:bodyPr>
          <a:lstStyle>
            <a:lvl1pPr algn="r">
              <a:defRPr sz="81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2260601" y="6076250"/>
            <a:ext cx="11650404" cy="1645349"/>
          </a:xfrm>
        </p:spPr>
        <p:txBody>
          <a:bodyPr anchor="t"/>
          <a:lstStyle>
            <a:lvl1pPr marL="0" indent="0" algn="r">
              <a:buNone/>
              <a:defRPr>
                <a:solidFill>
                  <a:schemeClr val="tx1">
                    <a:lumMod val="50000"/>
                    <a:lumOff val="50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D07D47B-A3C1-40B1-B6C6-F88934FA998A}" type="datetime1">
              <a:rPr lang="en-US" smtClean="0"/>
              <a:t>5/23/2024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839200" y="9396045"/>
            <a:ext cx="4267200" cy="276959"/>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916712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5">
  <p:cSld name="Slide 5">
    <p:spTree>
      <p:nvGrpSpPr>
        <p:cNvPr id="1" name="Shape 25"/>
        <p:cNvGrpSpPr/>
        <p:nvPr/>
      </p:nvGrpSpPr>
      <p:grpSpPr>
        <a:xfrm>
          <a:off x="0" y="0"/>
          <a:ext cx="0" cy="0"/>
          <a:chOff x="0" y="0"/>
          <a:chExt cx="0" cy="0"/>
        </a:xfrm>
      </p:grpSpPr>
      <p:sp>
        <p:nvSpPr>
          <p:cNvPr id="26" name="Google Shape;26;p33"/>
          <p:cNvSpPr txBox="1">
            <a:spLocks noGrp="1"/>
          </p:cNvSpPr>
          <p:nvPr>
            <p:ph type="title"/>
          </p:nvPr>
        </p:nvSpPr>
        <p:spPr>
          <a:xfrm>
            <a:off x="1257300" y="417094"/>
            <a:ext cx="15773400" cy="1016419"/>
          </a:xfrm>
          <a:prstGeom prst="rect">
            <a:avLst/>
          </a:prstGeom>
          <a:noFill/>
          <a:ln>
            <a:noFill/>
          </a:ln>
        </p:spPr>
        <p:txBody>
          <a:bodyPr spcFirstLastPara="1" wrap="square" lIns="45675" tIns="45675" rIns="45675" bIns="45675" anchor="t" anchorCtr="0">
            <a:normAutofit/>
          </a:bodyPr>
          <a:lstStyle>
            <a:lvl1pPr lvl="0" algn="ctr">
              <a:lnSpc>
                <a:spcPct val="100000"/>
              </a:lnSpc>
              <a:spcBef>
                <a:spcPts val="0"/>
              </a:spcBef>
              <a:spcAft>
                <a:spcPts val="0"/>
              </a:spcAft>
              <a:buClr>
                <a:srgbClr val="262626"/>
              </a:buClr>
              <a:buSzPts val="1800"/>
              <a:buNone/>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a:endParaRPr/>
          </a:p>
        </p:txBody>
      </p:sp>
      <p:sp>
        <p:nvSpPr>
          <p:cNvPr id="27" name="Google Shape;27;p33"/>
          <p:cNvSpPr txBox="1">
            <a:spLocks noGrp="1"/>
          </p:cNvSpPr>
          <p:nvPr>
            <p:ph type="sldNum" idx="12"/>
          </p:nvPr>
        </p:nvSpPr>
        <p:spPr>
          <a:xfrm>
            <a:off x="8839200" y="9260681"/>
            <a:ext cx="4267200" cy="547688"/>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Arial"/>
              <a:buNone/>
              <a:defRPr sz="1200"/>
            </a:lvl1pPr>
            <a:lvl2pPr marL="0" lvl="1" indent="0" algn="r">
              <a:lnSpc>
                <a:spcPct val="100000"/>
              </a:lnSpc>
              <a:spcBef>
                <a:spcPts val="0"/>
              </a:spcBef>
              <a:spcAft>
                <a:spcPts val="0"/>
              </a:spcAft>
              <a:buClr>
                <a:srgbClr val="000000"/>
              </a:buClr>
              <a:buSzPts val="1200"/>
              <a:buFont typeface="Arial"/>
              <a:buNone/>
              <a:defRPr sz="1200"/>
            </a:lvl2pPr>
            <a:lvl3pPr marL="0" lvl="2" indent="0" algn="r">
              <a:lnSpc>
                <a:spcPct val="100000"/>
              </a:lnSpc>
              <a:spcBef>
                <a:spcPts val="0"/>
              </a:spcBef>
              <a:spcAft>
                <a:spcPts val="0"/>
              </a:spcAft>
              <a:buClr>
                <a:srgbClr val="000000"/>
              </a:buClr>
              <a:buSzPts val="1200"/>
              <a:buFont typeface="Arial"/>
              <a:buNone/>
              <a:defRPr sz="1200"/>
            </a:lvl3pPr>
            <a:lvl4pPr marL="0" lvl="3" indent="0" algn="r">
              <a:lnSpc>
                <a:spcPct val="100000"/>
              </a:lnSpc>
              <a:spcBef>
                <a:spcPts val="0"/>
              </a:spcBef>
              <a:spcAft>
                <a:spcPts val="0"/>
              </a:spcAft>
              <a:buClr>
                <a:srgbClr val="000000"/>
              </a:buClr>
              <a:buSzPts val="1200"/>
              <a:buFont typeface="Arial"/>
              <a:buNone/>
              <a:defRPr sz="1200"/>
            </a:lvl4pPr>
            <a:lvl5pPr marL="0" lvl="4" indent="0" algn="r">
              <a:lnSpc>
                <a:spcPct val="100000"/>
              </a:lnSpc>
              <a:spcBef>
                <a:spcPts val="0"/>
              </a:spcBef>
              <a:spcAft>
                <a:spcPts val="0"/>
              </a:spcAft>
              <a:buClr>
                <a:srgbClr val="000000"/>
              </a:buClr>
              <a:buSzPts val="1200"/>
              <a:buFont typeface="Arial"/>
              <a:buNone/>
              <a:defRPr sz="1200"/>
            </a:lvl5pPr>
            <a:lvl6pPr marL="0" lvl="5" indent="0" algn="r">
              <a:lnSpc>
                <a:spcPct val="100000"/>
              </a:lnSpc>
              <a:spcBef>
                <a:spcPts val="0"/>
              </a:spcBef>
              <a:spcAft>
                <a:spcPts val="0"/>
              </a:spcAft>
              <a:buClr>
                <a:srgbClr val="000000"/>
              </a:buClr>
              <a:buSzPts val="1200"/>
              <a:buFont typeface="Arial"/>
              <a:buNone/>
              <a:defRPr sz="1200"/>
            </a:lvl6pPr>
            <a:lvl7pPr marL="0" lvl="6" indent="0" algn="r">
              <a:lnSpc>
                <a:spcPct val="100000"/>
              </a:lnSpc>
              <a:spcBef>
                <a:spcPts val="0"/>
              </a:spcBef>
              <a:spcAft>
                <a:spcPts val="0"/>
              </a:spcAft>
              <a:buClr>
                <a:srgbClr val="000000"/>
              </a:buClr>
              <a:buSzPts val="1200"/>
              <a:buFont typeface="Arial"/>
              <a:buNone/>
              <a:defRPr sz="1200"/>
            </a:lvl7pPr>
            <a:lvl8pPr marL="0" lvl="7" indent="0" algn="r">
              <a:lnSpc>
                <a:spcPct val="100000"/>
              </a:lnSpc>
              <a:spcBef>
                <a:spcPts val="0"/>
              </a:spcBef>
              <a:spcAft>
                <a:spcPts val="0"/>
              </a:spcAft>
              <a:buClr>
                <a:srgbClr val="000000"/>
              </a:buClr>
              <a:buSzPts val="1200"/>
              <a:buFont typeface="Arial"/>
              <a:buNone/>
              <a:defRPr sz="1200"/>
            </a:lvl8pPr>
            <a:lvl9pPr marL="0" lvl="8" indent="0" algn="r">
              <a:lnSpc>
                <a:spcPct val="100000"/>
              </a:lnSpc>
              <a:spcBef>
                <a:spcPts val="0"/>
              </a:spcBef>
              <a:spcAft>
                <a:spcPts val="0"/>
              </a:spcAft>
              <a:buClr>
                <a:srgbClr val="000000"/>
              </a:buClr>
              <a:buSzPts val="1200"/>
              <a:buFont typeface="Arial"/>
              <a:buNone/>
              <a:defRPr sz="12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hank You Slide">
  <p:cSld name="Thank You Slide">
    <p:spTree>
      <p:nvGrpSpPr>
        <p:cNvPr id="1" name="Shape 35"/>
        <p:cNvGrpSpPr/>
        <p:nvPr/>
      </p:nvGrpSpPr>
      <p:grpSpPr>
        <a:xfrm>
          <a:off x="0" y="0"/>
          <a:ext cx="0" cy="0"/>
          <a:chOff x="0" y="0"/>
          <a:chExt cx="0" cy="0"/>
        </a:xfrm>
      </p:grpSpPr>
      <p:pic>
        <p:nvPicPr>
          <p:cNvPr id="36" name="Google Shape;36;p35"/>
          <p:cNvPicPr preferRelativeResize="0"/>
          <p:nvPr/>
        </p:nvPicPr>
        <p:blipFill rotWithShape="1">
          <a:blip r:embed="rId2">
            <a:alphaModFix amt="20000"/>
          </a:blip>
          <a:srcRect l="21250" t="9241" r="12566" b="20460"/>
          <a:stretch/>
        </p:blipFill>
        <p:spPr>
          <a:xfrm>
            <a:off x="-12034" y="0"/>
            <a:ext cx="18288002" cy="10287000"/>
          </a:xfrm>
          <a:prstGeom prst="rect">
            <a:avLst/>
          </a:prstGeom>
          <a:noFill/>
          <a:ln>
            <a:noFill/>
          </a:ln>
        </p:spPr>
      </p:pic>
      <p:sp>
        <p:nvSpPr>
          <p:cNvPr id="37" name="Google Shape;37;p35"/>
          <p:cNvSpPr/>
          <p:nvPr/>
        </p:nvSpPr>
        <p:spPr>
          <a:xfrm>
            <a:off x="335112" y="4212173"/>
            <a:ext cx="4671536" cy="10058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2F2F2"/>
              </a:buClr>
              <a:buSzPts val="6000"/>
              <a:buFont typeface="Quattrocento Sans"/>
              <a:buNone/>
            </a:pPr>
            <a:r>
              <a:rPr lang="en-US" sz="6000" b="1" i="0" u="none" strike="noStrike" cap="none">
                <a:solidFill>
                  <a:srgbClr val="F2F2F2"/>
                </a:solidFill>
                <a:latin typeface="Quattrocento Sans"/>
                <a:ea typeface="Quattrocento Sans"/>
                <a:cs typeface="Quattrocento Sans"/>
                <a:sym typeface="Quattrocento Sans"/>
              </a:rPr>
              <a:t>THANK YOU</a:t>
            </a:r>
            <a:endParaRPr/>
          </a:p>
        </p:txBody>
      </p:sp>
      <p:grpSp>
        <p:nvGrpSpPr>
          <p:cNvPr id="38" name="Google Shape;38;p35"/>
          <p:cNvGrpSpPr/>
          <p:nvPr/>
        </p:nvGrpSpPr>
        <p:grpSpPr>
          <a:xfrm>
            <a:off x="335110" y="5325364"/>
            <a:ext cx="8349932" cy="523554"/>
            <a:chOff x="-1" y="0"/>
            <a:chExt cx="8349931" cy="523553"/>
          </a:xfrm>
        </p:grpSpPr>
        <p:sp>
          <p:nvSpPr>
            <p:cNvPr id="39" name="Google Shape;39;p35"/>
            <p:cNvSpPr/>
            <p:nvPr/>
          </p:nvSpPr>
          <p:spPr>
            <a:xfrm>
              <a:off x="-1" y="0"/>
              <a:ext cx="8349930" cy="130941"/>
            </a:xfrm>
            <a:prstGeom prst="rect">
              <a:avLst/>
            </a:prstGeom>
            <a:gradFill>
              <a:gsLst>
                <a:gs pos="0">
                  <a:srgbClr val="5B838F">
                    <a:alpha val="89019"/>
                  </a:srgbClr>
                </a:gs>
                <a:gs pos="80000">
                  <a:srgbClr val="5B838F">
                    <a:alpha val="89019"/>
                  </a:srgbClr>
                </a:gs>
                <a:gs pos="100000">
                  <a:srgbClr val="494949"/>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40" name="Google Shape;40;p35"/>
            <p:cNvSpPr/>
            <p:nvPr/>
          </p:nvSpPr>
          <p:spPr>
            <a:xfrm>
              <a:off x="0" y="196306"/>
              <a:ext cx="8349930" cy="130941"/>
            </a:xfrm>
            <a:prstGeom prst="rect">
              <a:avLst/>
            </a:prstGeom>
            <a:gradFill>
              <a:gsLst>
                <a:gs pos="0">
                  <a:srgbClr val="6B8A41">
                    <a:alpha val="89019"/>
                  </a:srgbClr>
                </a:gs>
                <a:gs pos="80000">
                  <a:srgbClr val="6B8A41">
                    <a:alpha val="89019"/>
                  </a:srgbClr>
                </a:gs>
                <a:gs pos="100000">
                  <a:srgbClr val="494949"/>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41" name="Google Shape;41;p35"/>
            <p:cNvSpPr/>
            <p:nvPr/>
          </p:nvSpPr>
          <p:spPr>
            <a:xfrm>
              <a:off x="-1" y="392612"/>
              <a:ext cx="8349930" cy="130941"/>
            </a:xfrm>
            <a:prstGeom prst="rect">
              <a:avLst/>
            </a:prstGeom>
            <a:gradFill>
              <a:gsLst>
                <a:gs pos="0">
                  <a:srgbClr val="DD864B">
                    <a:alpha val="89019"/>
                  </a:srgbClr>
                </a:gs>
                <a:gs pos="80000">
                  <a:srgbClr val="DD864B">
                    <a:alpha val="89019"/>
                  </a:srgbClr>
                </a:gs>
                <a:gs pos="100000">
                  <a:srgbClr val="494949"/>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grpSp>
      <p:pic>
        <p:nvPicPr>
          <p:cNvPr id="42" name="Google Shape;42;p35"/>
          <p:cNvPicPr preferRelativeResize="0"/>
          <p:nvPr/>
        </p:nvPicPr>
        <p:blipFill rotWithShape="1">
          <a:blip r:embed="rId3">
            <a:alphaModFix/>
          </a:blip>
          <a:srcRect/>
          <a:stretch/>
        </p:blipFill>
        <p:spPr>
          <a:xfrm>
            <a:off x="14138030" y="9047243"/>
            <a:ext cx="3861435" cy="914379"/>
          </a:xfrm>
          <a:prstGeom prst="rect">
            <a:avLst/>
          </a:prstGeom>
          <a:noFill/>
          <a:ln>
            <a:noFill/>
          </a:ln>
        </p:spPr>
      </p:pic>
      <p:sp>
        <p:nvSpPr>
          <p:cNvPr id="43" name="Google Shape;43;p35"/>
          <p:cNvSpPr txBox="1">
            <a:spLocks noGrp="1"/>
          </p:cNvSpPr>
          <p:nvPr>
            <p:ph type="sldNum" idx="12"/>
          </p:nvPr>
        </p:nvSpPr>
        <p:spPr>
          <a:xfrm>
            <a:off x="8839200" y="9260681"/>
            <a:ext cx="4267200" cy="547688"/>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Arial"/>
              <a:buNone/>
              <a:defRPr sz="1200"/>
            </a:lvl1pPr>
            <a:lvl2pPr marL="0" lvl="1" indent="0" algn="r">
              <a:lnSpc>
                <a:spcPct val="100000"/>
              </a:lnSpc>
              <a:spcBef>
                <a:spcPts val="0"/>
              </a:spcBef>
              <a:spcAft>
                <a:spcPts val="0"/>
              </a:spcAft>
              <a:buClr>
                <a:srgbClr val="000000"/>
              </a:buClr>
              <a:buSzPts val="1200"/>
              <a:buFont typeface="Arial"/>
              <a:buNone/>
              <a:defRPr sz="1200"/>
            </a:lvl2pPr>
            <a:lvl3pPr marL="0" lvl="2" indent="0" algn="r">
              <a:lnSpc>
                <a:spcPct val="100000"/>
              </a:lnSpc>
              <a:spcBef>
                <a:spcPts val="0"/>
              </a:spcBef>
              <a:spcAft>
                <a:spcPts val="0"/>
              </a:spcAft>
              <a:buClr>
                <a:srgbClr val="000000"/>
              </a:buClr>
              <a:buSzPts val="1200"/>
              <a:buFont typeface="Arial"/>
              <a:buNone/>
              <a:defRPr sz="1200"/>
            </a:lvl3pPr>
            <a:lvl4pPr marL="0" lvl="3" indent="0" algn="r">
              <a:lnSpc>
                <a:spcPct val="100000"/>
              </a:lnSpc>
              <a:spcBef>
                <a:spcPts val="0"/>
              </a:spcBef>
              <a:spcAft>
                <a:spcPts val="0"/>
              </a:spcAft>
              <a:buClr>
                <a:srgbClr val="000000"/>
              </a:buClr>
              <a:buSzPts val="1200"/>
              <a:buFont typeface="Arial"/>
              <a:buNone/>
              <a:defRPr sz="1200"/>
            </a:lvl4pPr>
            <a:lvl5pPr marL="0" lvl="4" indent="0" algn="r">
              <a:lnSpc>
                <a:spcPct val="100000"/>
              </a:lnSpc>
              <a:spcBef>
                <a:spcPts val="0"/>
              </a:spcBef>
              <a:spcAft>
                <a:spcPts val="0"/>
              </a:spcAft>
              <a:buClr>
                <a:srgbClr val="000000"/>
              </a:buClr>
              <a:buSzPts val="1200"/>
              <a:buFont typeface="Arial"/>
              <a:buNone/>
              <a:defRPr sz="1200"/>
            </a:lvl5pPr>
            <a:lvl6pPr marL="0" lvl="5" indent="0" algn="r">
              <a:lnSpc>
                <a:spcPct val="100000"/>
              </a:lnSpc>
              <a:spcBef>
                <a:spcPts val="0"/>
              </a:spcBef>
              <a:spcAft>
                <a:spcPts val="0"/>
              </a:spcAft>
              <a:buClr>
                <a:srgbClr val="000000"/>
              </a:buClr>
              <a:buSzPts val="1200"/>
              <a:buFont typeface="Arial"/>
              <a:buNone/>
              <a:defRPr sz="1200"/>
            </a:lvl6pPr>
            <a:lvl7pPr marL="0" lvl="6" indent="0" algn="r">
              <a:lnSpc>
                <a:spcPct val="100000"/>
              </a:lnSpc>
              <a:spcBef>
                <a:spcPts val="0"/>
              </a:spcBef>
              <a:spcAft>
                <a:spcPts val="0"/>
              </a:spcAft>
              <a:buClr>
                <a:srgbClr val="000000"/>
              </a:buClr>
              <a:buSzPts val="1200"/>
              <a:buFont typeface="Arial"/>
              <a:buNone/>
              <a:defRPr sz="1200"/>
            </a:lvl7pPr>
            <a:lvl8pPr marL="0" lvl="7" indent="0" algn="r">
              <a:lnSpc>
                <a:spcPct val="100000"/>
              </a:lnSpc>
              <a:spcBef>
                <a:spcPts val="0"/>
              </a:spcBef>
              <a:spcAft>
                <a:spcPts val="0"/>
              </a:spcAft>
              <a:buClr>
                <a:srgbClr val="000000"/>
              </a:buClr>
              <a:buSzPts val="1200"/>
              <a:buFont typeface="Arial"/>
              <a:buNone/>
              <a:defRPr sz="1200"/>
            </a:lvl8pPr>
            <a:lvl9pPr marL="0" lvl="8" indent="0" algn="r">
              <a:lnSpc>
                <a:spcPct val="100000"/>
              </a:lnSpc>
              <a:spcBef>
                <a:spcPts val="0"/>
              </a:spcBef>
              <a:spcAft>
                <a:spcPts val="0"/>
              </a:spcAft>
              <a:buClr>
                <a:srgbClr val="000000"/>
              </a:buClr>
              <a:buSzPts val="1200"/>
              <a:buFont typeface="Arial"/>
              <a:buNone/>
              <a:defRPr sz="12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2">
  <p:cSld name="Title 2">
    <p:spTree>
      <p:nvGrpSpPr>
        <p:cNvPr id="1" name="Shape 44"/>
        <p:cNvGrpSpPr/>
        <p:nvPr/>
      </p:nvGrpSpPr>
      <p:grpSpPr>
        <a:xfrm>
          <a:off x="0" y="0"/>
          <a:ext cx="0" cy="0"/>
          <a:chOff x="0" y="0"/>
          <a:chExt cx="0" cy="0"/>
        </a:xfrm>
      </p:grpSpPr>
      <p:pic>
        <p:nvPicPr>
          <p:cNvPr id="45" name="Google Shape;45;p36"/>
          <p:cNvPicPr preferRelativeResize="0"/>
          <p:nvPr/>
        </p:nvPicPr>
        <p:blipFill rotWithShape="1">
          <a:blip r:embed="rId2">
            <a:alphaModFix amt="20000"/>
          </a:blip>
          <a:srcRect l="21250" t="9241" r="12566" b="20460"/>
          <a:stretch/>
        </p:blipFill>
        <p:spPr>
          <a:xfrm>
            <a:off x="-3" y="0"/>
            <a:ext cx="18288002" cy="10287000"/>
          </a:xfrm>
          <a:prstGeom prst="rect">
            <a:avLst/>
          </a:prstGeom>
          <a:noFill/>
          <a:ln>
            <a:noFill/>
          </a:ln>
        </p:spPr>
      </p:pic>
      <p:sp>
        <p:nvSpPr>
          <p:cNvPr id="46" name="Google Shape;46;p36"/>
          <p:cNvSpPr/>
          <p:nvPr/>
        </p:nvSpPr>
        <p:spPr>
          <a:xfrm>
            <a:off x="-12034" y="-1"/>
            <a:ext cx="18288002" cy="1815419"/>
          </a:xfrm>
          <a:prstGeom prst="rect">
            <a:avLst/>
          </a:prstGeom>
          <a:solidFill>
            <a:srgbClr val="678B96"/>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cxnSp>
        <p:nvCxnSpPr>
          <p:cNvPr id="47" name="Google Shape;47;p36"/>
          <p:cNvCxnSpPr/>
          <p:nvPr/>
        </p:nvCxnSpPr>
        <p:spPr>
          <a:xfrm>
            <a:off x="1257297" y="6362700"/>
            <a:ext cx="8303408" cy="0"/>
          </a:xfrm>
          <a:prstGeom prst="straightConnector1">
            <a:avLst/>
          </a:prstGeom>
          <a:noFill/>
          <a:ln w="38100" cap="flat" cmpd="sng">
            <a:solidFill>
              <a:srgbClr val="F2F2F2"/>
            </a:solidFill>
            <a:prstDash val="solid"/>
            <a:round/>
            <a:headEnd type="none" w="sm" len="sm"/>
            <a:tailEnd type="none" w="sm" len="sm"/>
          </a:ln>
        </p:spPr>
      </p:cxnSp>
      <p:sp>
        <p:nvSpPr>
          <p:cNvPr id="48" name="Google Shape;48;p36"/>
          <p:cNvSpPr>
            <a:spLocks noGrp="1"/>
          </p:cNvSpPr>
          <p:nvPr>
            <p:ph type="pic" idx="2"/>
          </p:nvPr>
        </p:nvSpPr>
        <p:spPr>
          <a:xfrm>
            <a:off x="10515600" y="2400300"/>
            <a:ext cx="7304089" cy="6737350"/>
          </a:xfrm>
          <a:prstGeom prst="rect">
            <a:avLst/>
          </a:prstGeom>
          <a:noFill/>
          <a:ln>
            <a:noFill/>
          </a:ln>
        </p:spPr>
      </p:sp>
      <p:sp>
        <p:nvSpPr>
          <p:cNvPr id="49" name="Google Shape;49;p36"/>
          <p:cNvSpPr txBox="1">
            <a:spLocks noGrp="1"/>
          </p:cNvSpPr>
          <p:nvPr>
            <p:ph type="title"/>
          </p:nvPr>
        </p:nvSpPr>
        <p:spPr>
          <a:xfrm>
            <a:off x="1884750" y="3272630"/>
            <a:ext cx="7048503" cy="1989138"/>
          </a:xfrm>
          <a:prstGeom prst="rect">
            <a:avLst/>
          </a:prstGeom>
          <a:noFill/>
          <a:ln>
            <a:noFill/>
          </a:ln>
        </p:spPr>
        <p:txBody>
          <a:bodyPr spcFirstLastPara="1" wrap="square" lIns="45675" tIns="45675" rIns="45675" bIns="45675" anchor="t" anchorCtr="0">
            <a:normAutofit/>
          </a:bodyPr>
          <a:lstStyle>
            <a:lvl1pPr lvl="0" algn="ctr">
              <a:lnSpc>
                <a:spcPct val="100000"/>
              </a:lnSpc>
              <a:spcBef>
                <a:spcPts val="0"/>
              </a:spcBef>
              <a:spcAft>
                <a:spcPts val="0"/>
              </a:spcAft>
              <a:buClr>
                <a:srgbClr val="F2F2F2"/>
              </a:buClr>
              <a:buSzPts val="6600"/>
              <a:buFont typeface="Quattrocento Sans"/>
              <a:buNone/>
              <a:defRPr sz="6600">
                <a:solidFill>
                  <a:srgbClr val="F2F2F2"/>
                </a:solidFill>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a:endParaRPr/>
          </a:p>
        </p:txBody>
      </p:sp>
      <p:sp>
        <p:nvSpPr>
          <p:cNvPr id="50" name="Google Shape;50;p36"/>
          <p:cNvSpPr txBox="1">
            <a:spLocks noGrp="1"/>
          </p:cNvSpPr>
          <p:nvPr>
            <p:ph type="body" idx="1"/>
          </p:nvPr>
        </p:nvSpPr>
        <p:spPr>
          <a:xfrm>
            <a:off x="2133600" y="6896100"/>
            <a:ext cx="6553200" cy="1447800"/>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700"/>
              </a:spcBef>
              <a:spcAft>
                <a:spcPts val="0"/>
              </a:spcAft>
              <a:buClr>
                <a:srgbClr val="F2F2F2"/>
              </a:buClr>
              <a:buSzPts val="3600"/>
              <a:buFont typeface="Quattrocento Sans"/>
              <a:buNone/>
              <a:defRPr sz="3600">
                <a:solidFill>
                  <a:srgbClr val="F2F2F2"/>
                </a:solidFill>
                <a:latin typeface="Quattrocento Sans"/>
                <a:ea typeface="Quattrocento Sans"/>
                <a:cs typeface="Quattrocento Sans"/>
                <a:sym typeface="Quattrocento Sans"/>
              </a:defRPr>
            </a:lvl1pPr>
            <a:lvl2pPr marL="914400" lvl="1" indent="-228600" algn="l">
              <a:lnSpc>
                <a:spcPct val="100000"/>
              </a:lnSpc>
              <a:spcBef>
                <a:spcPts val="700"/>
              </a:spcBef>
              <a:spcAft>
                <a:spcPts val="0"/>
              </a:spcAft>
              <a:buClr>
                <a:srgbClr val="F2F2F2"/>
              </a:buClr>
              <a:buSzPts val="3600"/>
              <a:buFont typeface="Quattrocento Sans"/>
              <a:buNone/>
              <a:defRPr sz="3600">
                <a:solidFill>
                  <a:srgbClr val="F2F2F2"/>
                </a:solidFill>
                <a:latin typeface="Quattrocento Sans"/>
                <a:ea typeface="Quattrocento Sans"/>
                <a:cs typeface="Quattrocento Sans"/>
                <a:sym typeface="Quattrocento Sans"/>
              </a:defRPr>
            </a:lvl2pPr>
            <a:lvl3pPr marL="1371600" lvl="2" indent="-457200" algn="l">
              <a:lnSpc>
                <a:spcPct val="100000"/>
              </a:lnSpc>
              <a:spcBef>
                <a:spcPts val="700"/>
              </a:spcBef>
              <a:spcAft>
                <a:spcPts val="0"/>
              </a:spcAft>
              <a:buClr>
                <a:srgbClr val="F2F2F2"/>
              </a:buClr>
              <a:buSzPts val="3600"/>
              <a:buFont typeface="Quattrocento Sans"/>
              <a:buChar char="•"/>
              <a:defRPr sz="3600">
                <a:solidFill>
                  <a:srgbClr val="F2F2F2"/>
                </a:solidFill>
                <a:latin typeface="Quattrocento Sans"/>
                <a:ea typeface="Quattrocento Sans"/>
                <a:cs typeface="Quattrocento Sans"/>
                <a:sym typeface="Quattrocento Sans"/>
              </a:defRPr>
            </a:lvl3pPr>
            <a:lvl4pPr marL="1828800" lvl="3" indent="-457200" algn="l">
              <a:lnSpc>
                <a:spcPct val="100000"/>
              </a:lnSpc>
              <a:spcBef>
                <a:spcPts val="700"/>
              </a:spcBef>
              <a:spcAft>
                <a:spcPts val="0"/>
              </a:spcAft>
              <a:buClr>
                <a:srgbClr val="F2F2F2"/>
              </a:buClr>
              <a:buSzPts val="3600"/>
              <a:buFont typeface="Quattrocento Sans"/>
              <a:buChar char="–"/>
              <a:defRPr sz="3600">
                <a:solidFill>
                  <a:srgbClr val="F2F2F2"/>
                </a:solidFill>
                <a:latin typeface="Quattrocento Sans"/>
                <a:ea typeface="Quattrocento Sans"/>
                <a:cs typeface="Quattrocento Sans"/>
                <a:sym typeface="Quattrocento Sans"/>
              </a:defRPr>
            </a:lvl4pPr>
            <a:lvl5pPr marL="2286000" lvl="4" indent="-457200" algn="l">
              <a:lnSpc>
                <a:spcPct val="100000"/>
              </a:lnSpc>
              <a:spcBef>
                <a:spcPts val="700"/>
              </a:spcBef>
              <a:spcAft>
                <a:spcPts val="0"/>
              </a:spcAft>
              <a:buClr>
                <a:srgbClr val="F2F2F2"/>
              </a:buClr>
              <a:buSzPts val="3600"/>
              <a:buFont typeface="Quattrocento Sans"/>
              <a:buChar char="»"/>
              <a:defRPr sz="3600">
                <a:solidFill>
                  <a:srgbClr val="F2F2F2"/>
                </a:solidFill>
                <a:latin typeface="Quattrocento Sans"/>
                <a:ea typeface="Quattrocento Sans"/>
                <a:cs typeface="Quattrocento Sans"/>
                <a:sym typeface="Quattrocento Sans"/>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51" name="Google Shape;51;p36"/>
          <p:cNvSpPr/>
          <p:nvPr/>
        </p:nvSpPr>
        <p:spPr>
          <a:xfrm>
            <a:off x="-2" y="9634584"/>
            <a:ext cx="18288000" cy="134584"/>
          </a:xfrm>
          <a:prstGeom prst="rect">
            <a:avLst/>
          </a:prstGeom>
          <a:gradFill>
            <a:gsLst>
              <a:gs pos="0">
                <a:srgbClr val="5B838F">
                  <a:alpha val="89019"/>
                </a:srgbClr>
              </a:gs>
              <a:gs pos="80000">
                <a:srgbClr val="5B838F">
                  <a:alpha val="89019"/>
                </a:srgbClr>
              </a:gs>
              <a:gs pos="100000">
                <a:srgbClr val="494949"/>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52" name="Google Shape;52;p36"/>
          <p:cNvSpPr/>
          <p:nvPr/>
        </p:nvSpPr>
        <p:spPr>
          <a:xfrm>
            <a:off x="-2" y="9836350"/>
            <a:ext cx="18288000" cy="134584"/>
          </a:xfrm>
          <a:prstGeom prst="rect">
            <a:avLst/>
          </a:prstGeom>
          <a:gradFill>
            <a:gsLst>
              <a:gs pos="0">
                <a:srgbClr val="6B8A41">
                  <a:alpha val="89019"/>
                </a:srgbClr>
              </a:gs>
              <a:gs pos="80000">
                <a:srgbClr val="6B8A41">
                  <a:alpha val="89019"/>
                </a:srgbClr>
              </a:gs>
              <a:gs pos="100000">
                <a:srgbClr val="494949"/>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53" name="Google Shape;53;p36"/>
          <p:cNvSpPr/>
          <p:nvPr/>
        </p:nvSpPr>
        <p:spPr>
          <a:xfrm>
            <a:off x="-2" y="10038116"/>
            <a:ext cx="18288000" cy="134584"/>
          </a:xfrm>
          <a:prstGeom prst="rect">
            <a:avLst/>
          </a:prstGeom>
          <a:gradFill>
            <a:gsLst>
              <a:gs pos="0">
                <a:srgbClr val="D3763D">
                  <a:alpha val="89019"/>
                </a:srgbClr>
              </a:gs>
              <a:gs pos="80000">
                <a:srgbClr val="D3763D">
                  <a:alpha val="89019"/>
                </a:srgbClr>
              </a:gs>
              <a:gs pos="100000">
                <a:srgbClr val="494949"/>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pic>
        <p:nvPicPr>
          <p:cNvPr id="54" name="Google Shape;54;p36"/>
          <p:cNvPicPr preferRelativeResize="0"/>
          <p:nvPr/>
        </p:nvPicPr>
        <p:blipFill rotWithShape="1">
          <a:blip r:embed="rId3">
            <a:alphaModFix/>
          </a:blip>
          <a:srcRect/>
          <a:stretch/>
        </p:blipFill>
        <p:spPr>
          <a:xfrm>
            <a:off x="12768450" y="433799"/>
            <a:ext cx="4930331" cy="1250177"/>
          </a:xfrm>
          <a:prstGeom prst="rect">
            <a:avLst/>
          </a:prstGeom>
          <a:noFill/>
          <a:ln>
            <a:noFill/>
          </a:ln>
        </p:spPr>
      </p:pic>
      <p:sp>
        <p:nvSpPr>
          <p:cNvPr id="55" name="Google Shape;55;p36"/>
          <p:cNvSpPr txBox="1">
            <a:spLocks noGrp="1"/>
          </p:cNvSpPr>
          <p:nvPr>
            <p:ph type="sldNum" idx="12"/>
          </p:nvPr>
        </p:nvSpPr>
        <p:spPr>
          <a:xfrm>
            <a:off x="8839200" y="9260681"/>
            <a:ext cx="4267200" cy="547688"/>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Arial"/>
              <a:buNone/>
              <a:defRPr sz="1200"/>
            </a:lvl1pPr>
            <a:lvl2pPr marL="0" lvl="1" indent="0" algn="r">
              <a:lnSpc>
                <a:spcPct val="100000"/>
              </a:lnSpc>
              <a:spcBef>
                <a:spcPts val="0"/>
              </a:spcBef>
              <a:spcAft>
                <a:spcPts val="0"/>
              </a:spcAft>
              <a:buClr>
                <a:srgbClr val="000000"/>
              </a:buClr>
              <a:buSzPts val="1200"/>
              <a:buFont typeface="Arial"/>
              <a:buNone/>
              <a:defRPr sz="1200"/>
            </a:lvl2pPr>
            <a:lvl3pPr marL="0" lvl="2" indent="0" algn="r">
              <a:lnSpc>
                <a:spcPct val="100000"/>
              </a:lnSpc>
              <a:spcBef>
                <a:spcPts val="0"/>
              </a:spcBef>
              <a:spcAft>
                <a:spcPts val="0"/>
              </a:spcAft>
              <a:buClr>
                <a:srgbClr val="000000"/>
              </a:buClr>
              <a:buSzPts val="1200"/>
              <a:buFont typeface="Arial"/>
              <a:buNone/>
              <a:defRPr sz="1200"/>
            </a:lvl3pPr>
            <a:lvl4pPr marL="0" lvl="3" indent="0" algn="r">
              <a:lnSpc>
                <a:spcPct val="100000"/>
              </a:lnSpc>
              <a:spcBef>
                <a:spcPts val="0"/>
              </a:spcBef>
              <a:spcAft>
                <a:spcPts val="0"/>
              </a:spcAft>
              <a:buClr>
                <a:srgbClr val="000000"/>
              </a:buClr>
              <a:buSzPts val="1200"/>
              <a:buFont typeface="Arial"/>
              <a:buNone/>
              <a:defRPr sz="1200"/>
            </a:lvl4pPr>
            <a:lvl5pPr marL="0" lvl="4" indent="0" algn="r">
              <a:lnSpc>
                <a:spcPct val="100000"/>
              </a:lnSpc>
              <a:spcBef>
                <a:spcPts val="0"/>
              </a:spcBef>
              <a:spcAft>
                <a:spcPts val="0"/>
              </a:spcAft>
              <a:buClr>
                <a:srgbClr val="000000"/>
              </a:buClr>
              <a:buSzPts val="1200"/>
              <a:buFont typeface="Arial"/>
              <a:buNone/>
              <a:defRPr sz="1200"/>
            </a:lvl5pPr>
            <a:lvl6pPr marL="0" lvl="5" indent="0" algn="r">
              <a:lnSpc>
                <a:spcPct val="100000"/>
              </a:lnSpc>
              <a:spcBef>
                <a:spcPts val="0"/>
              </a:spcBef>
              <a:spcAft>
                <a:spcPts val="0"/>
              </a:spcAft>
              <a:buClr>
                <a:srgbClr val="000000"/>
              </a:buClr>
              <a:buSzPts val="1200"/>
              <a:buFont typeface="Arial"/>
              <a:buNone/>
              <a:defRPr sz="1200"/>
            </a:lvl6pPr>
            <a:lvl7pPr marL="0" lvl="6" indent="0" algn="r">
              <a:lnSpc>
                <a:spcPct val="100000"/>
              </a:lnSpc>
              <a:spcBef>
                <a:spcPts val="0"/>
              </a:spcBef>
              <a:spcAft>
                <a:spcPts val="0"/>
              </a:spcAft>
              <a:buClr>
                <a:srgbClr val="000000"/>
              </a:buClr>
              <a:buSzPts val="1200"/>
              <a:buFont typeface="Arial"/>
              <a:buNone/>
              <a:defRPr sz="1200"/>
            </a:lvl7pPr>
            <a:lvl8pPr marL="0" lvl="7" indent="0" algn="r">
              <a:lnSpc>
                <a:spcPct val="100000"/>
              </a:lnSpc>
              <a:spcBef>
                <a:spcPts val="0"/>
              </a:spcBef>
              <a:spcAft>
                <a:spcPts val="0"/>
              </a:spcAft>
              <a:buClr>
                <a:srgbClr val="000000"/>
              </a:buClr>
              <a:buSzPts val="1200"/>
              <a:buFont typeface="Arial"/>
              <a:buNone/>
              <a:defRPr sz="1200"/>
            </a:lvl8pPr>
            <a:lvl9pPr marL="0" lvl="8" indent="0" algn="r">
              <a:lnSpc>
                <a:spcPct val="100000"/>
              </a:lnSpc>
              <a:spcBef>
                <a:spcPts val="0"/>
              </a:spcBef>
              <a:spcAft>
                <a:spcPts val="0"/>
              </a:spcAft>
              <a:buClr>
                <a:srgbClr val="000000"/>
              </a:buClr>
              <a:buSzPts val="1200"/>
              <a:buFont typeface="Arial"/>
              <a:buNone/>
              <a:defRPr sz="12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Slide 1">
  <p:cSld name="Slide 1">
    <p:bg>
      <p:bgPr>
        <a:solidFill>
          <a:srgbClr val="F2F2F2"/>
        </a:solidFill>
        <a:effectLst/>
      </p:bgPr>
    </p:bg>
    <p:spTree>
      <p:nvGrpSpPr>
        <p:cNvPr id="1" name="Shape 56"/>
        <p:cNvGrpSpPr/>
        <p:nvPr/>
      </p:nvGrpSpPr>
      <p:grpSpPr>
        <a:xfrm>
          <a:off x="0" y="0"/>
          <a:ext cx="0" cy="0"/>
          <a:chOff x="0" y="0"/>
          <a:chExt cx="0" cy="0"/>
        </a:xfrm>
      </p:grpSpPr>
      <p:pic>
        <p:nvPicPr>
          <p:cNvPr id="57" name="Google Shape;57;p37"/>
          <p:cNvPicPr preferRelativeResize="0"/>
          <p:nvPr/>
        </p:nvPicPr>
        <p:blipFill rotWithShape="1">
          <a:blip r:embed="rId2">
            <a:alphaModFix amt="20000"/>
          </a:blip>
          <a:srcRect l="21250" t="9241" r="12566" b="20460"/>
          <a:stretch/>
        </p:blipFill>
        <p:spPr>
          <a:xfrm>
            <a:off x="-12034" y="0"/>
            <a:ext cx="18288002" cy="10287000"/>
          </a:xfrm>
          <a:prstGeom prst="rect">
            <a:avLst/>
          </a:prstGeom>
          <a:noFill/>
          <a:ln>
            <a:noFill/>
          </a:ln>
        </p:spPr>
      </p:pic>
      <p:sp>
        <p:nvSpPr>
          <p:cNvPr id="58" name="Google Shape;58;p37"/>
          <p:cNvSpPr/>
          <p:nvPr/>
        </p:nvSpPr>
        <p:spPr>
          <a:xfrm>
            <a:off x="-12034" y="-1"/>
            <a:ext cx="18288002" cy="1815419"/>
          </a:xfrm>
          <a:prstGeom prst="rect">
            <a:avLst/>
          </a:prstGeom>
          <a:solidFill>
            <a:srgbClr val="678B96"/>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59" name="Google Shape;59;p37"/>
          <p:cNvSpPr txBox="1">
            <a:spLocks noGrp="1"/>
          </p:cNvSpPr>
          <p:nvPr>
            <p:ph type="body" idx="1"/>
          </p:nvPr>
        </p:nvSpPr>
        <p:spPr>
          <a:xfrm>
            <a:off x="1257300" y="2400300"/>
            <a:ext cx="15773400" cy="6400800"/>
          </a:xfrm>
          <a:prstGeom prst="rect">
            <a:avLst/>
          </a:prstGeom>
          <a:noFill/>
          <a:ln>
            <a:noFill/>
          </a:ln>
        </p:spPr>
        <p:txBody>
          <a:bodyPr spcFirstLastPara="1" wrap="square" lIns="45675" tIns="45675" rIns="45675" bIns="45675" anchor="t" anchorCtr="0">
            <a:normAutofit/>
          </a:bodyPr>
          <a:lstStyle>
            <a:lvl1pPr marL="457200" lvl="0" indent="-457200" algn="l">
              <a:lnSpc>
                <a:spcPct val="100000"/>
              </a:lnSpc>
              <a:spcBef>
                <a:spcPts val="700"/>
              </a:spcBef>
              <a:spcAft>
                <a:spcPts val="0"/>
              </a:spcAft>
              <a:buClr>
                <a:srgbClr val="000000"/>
              </a:buClr>
              <a:buSzPts val="3600"/>
              <a:buFont typeface="Arial"/>
              <a:buChar char="•"/>
              <a:defRPr sz="3600">
                <a:latin typeface="Quattrocento Sans"/>
                <a:ea typeface="Quattrocento Sans"/>
                <a:cs typeface="Quattrocento Sans"/>
                <a:sym typeface="Quattrocento Sans"/>
              </a:defRPr>
            </a:lvl1pPr>
            <a:lvl2pPr marL="914400" lvl="1" indent="-457200" algn="l">
              <a:lnSpc>
                <a:spcPct val="100000"/>
              </a:lnSpc>
              <a:spcBef>
                <a:spcPts val="700"/>
              </a:spcBef>
              <a:spcAft>
                <a:spcPts val="0"/>
              </a:spcAft>
              <a:buClr>
                <a:srgbClr val="000000"/>
              </a:buClr>
              <a:buSzPts val="3600"/>
              <a:buFont typeface="Arial"/>
              <a:buChar char="o"/>
              <a:defRPr sz="3600">
                <a:latin typeface="Quattrocento Sans"/>
                <a:ea typeface="Quattrocento Sans"/>
                <a:cs typeface="Quattrocento Sans"/>
                <a:sym typeface="Quattrocento Sans"/>
              </a:defRPr>
            </a:lvl2pPr>
            <a:lvl3pPr marL="1371600" lvl="2" indent="-457200" algn="l">
              <a:lnSpc>
                <a:spcPct val="100000"/>
              </a:lnSpc>
              <a:spcBef>
                <a:spcPts val="700"/>
              </a:spcBef>
              <a:spcAft>
                <a:spcPts val="0"/>
              </a:spcAft>
              <a:buClr>
                <a:srgbClr val="000000"/>
              </a:buClr>
              <a:buSzPts val="3600"/>
              <a:buFont typeface="Arial"/>
              <a:buChar char="•"/>
              <a:defRPr sz="3600">
                <a:latin typeface="Quattrocento Sans"/>
                <a:ea typeface="Quattrocento Sans"/>
                <a:cs typeface="Quattrocento Sans"/>
                <a:sym typeface="Quattrocento Sans"/>
              </a:defRPr>
            </a:lvl3pPr>
            <a:lvl4pPr marL="1828800" lvl="3" indent="-457200" algn="l">
              <a:lnSpc>
                <a:spcPct val="100000"/>
              </a:lnSpc>
              <a:spcBef>
                <a:spcPts val="700"/>
              </a:spcBef>
              <a:spcAft>
                <a:spcPts val="0"/>
              </a:spcAft>
              <a:buClr>
                <a:srgbClr val="000000"/>
              </a:buClr>
              <a:buSzPts val="3600"/>
              <a:buFont typeface="Arial"/>
              <a:buChar char="–"/>
              <a:defRPr sz="3600">
                <a:latin typeface="Quattrocento Sans"/>
                <a:ea typeface="Quattrocento Sans"/>
                <a:cs typeface="Quattrocento Sans"/>
                <a:sym typeface="Quattrocento Sans"/>
              </a:defRPr>
            </a:lvl4pPr>
            <a:lvl5pPr marL="2286000" lvl="4" indent="-457200" algn="l">
              <a:lnSpc>
                <a:spcPct val="100000"/>
              </a:lnSpc>
              <a:spcBef>
                <a:spcPts val="700"/>
              </a:spcBef>
              <a:spcAft>
                <a:spcPts val="0"/>
              </a:spcAft>
              <a:buClr>
                <a:srgbClr val="000000"/>
              </a:buClr>
              <a:buSzPts val="3600"/>
              <a:buFont typeface="Arial"/>
              <a:buChar char="»"/>
              <a:defRPr sz="3600">
                <a:latin typeface="Quattrocento Sans"/>
                <a:ea typeface="Quattrocento Sans"/>
                <a:cs typeface="Quattrocento Sans"/>
                <a:sym typeface="Quattrocento Sans"/>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60" name="Google Shape;60;p37"/>
          <p:cNvSpPr txBox="1">
            <a:spLocks noGrp="1"/>
          </p:cNvSpPr>
          <p:nvPr>
            <p:ph type="title"/>
          </p:nvPr>
        </p:nvSpPr>
        <p:spPr>
          <a:xfrm>
            <a:off x="1257300" y="417094"/>
            <a:ext cx="15773400" cy="1016419"/>
          </a:xfrm>
          <a:prstGeom prst="rect">
            <a:avLst/>
          </a:prstGeom>
          <a:noFill/>
          <a:ln>
            <a:noFill/>
          </a:ln>
        </p:spPr>
        <p:txBody>
          <a:bodyPr spcFirstLastPara="1" wrap="square" lIns="45675" tIns="45675" rIns="45675" bIns="45675" anchor="t" anchorCtr="0">
            <a:normAutofit/>
          </a:bodyPr>
          <a:lstStyle>
            <a:lvl1pPr lvl="0" algn="ctr">
              <a:lnSpc>
                <a:spcPct val="100000"/>
              </a:lnSpc>
              <a:spcBef>
                <a:spcPts val="0"/>
              </a:spcBef>
              <a:spcAft>
                <a:spcPts val="0"/>
              </a:spcAft>
              <a:buClr>
                <a:srgbClr val="262626"/>
              </a:buClr>
              <a:buSzPts val="1800"/>
              <a:buNone/>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a:endParaRPr/>
          </a:p>
        </p:txBody>
      </p:sp>
      <p:sp>
        <p:nvSpPr>
          <p:cNvPr id="61" name="Google Shape;61;p37"/>
          <p:cNvSpPr/>
          <p:nvPr/>
        </p:nvSpPr>
        <p:spPr>
          <a:xfrm>
            <a:off x="-2" y="9634584"/>
            <a:ext cx="18288000" cy="134584"/>
          </a:xfrm>
          <a:prstGeom prst="rect">
            <a:avLst/>
          </a:prstGeom>
          <a:gradFill>
            <a:gsLst>
              <a:gs pos="0">
                <a:srgbClr val="5B838F">
                  <a:alpha val="89019"/>
                </a:srgbClr>
              </a:gs>
              <a:gs pos="80000">
                <a:srgbClr val="5B838F">
                  <a:alpha val="89019"/>
                </a:srgbClr>
              </a:gs>
              <a:gs pos="100000">
                <a:srgbClr val="D8D8D8"/>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62" name="Google Shape;62;p37"/>
          <p:cNvSpPr/>
          <p:nvPr/>
        </p:nvSpPr>
        <p:spPr>
          <a:xfrm>
            <a:off x="-2" y="9836350"/>
            <a:ext cx="18288000" cy="134584"/>
          </a:xfrm>
          <a:prstGeom prst="rect">
            <a:avLst/>
          </a:prstGeom>
          <a:gradFill>
            <a:gsLst>
              <a:gs pos="0">
                <a:srgbClr val="6B8A41">
                  <a:alpha val="89019"/>
                </a:srgbClr>
              </a:gs>
              <a:gs pos="80000">
                <a:srgbClr val="6B8A41">
                  <a:alpha val="89019"/>
                </a:srgbClr>
              </a:gs>
              <a:gs pos="100000">
                <a:srgbClr val="D8D8D8"/>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63" name="Google Shape;63;p37"/>
          <p:cNvSpPr/>
          <p:nvPr/>
        </p:nvSpPr>
        <p:spPr>
          <a:xfrm>
            <a:off x="-2" y="10038116"/>
            <a:ext cx="18288000" cy="134584"/>
          </a:xfrm>
          <a:prstGeom prst="rect">
            <a:avLst/>
          </a:prstGeom>
          <a:gradFill>
            <a:gsLst>
              <a:gs pos="0">
                <a:srgbClr val="D3763D">
                  <a:alpha val="89019"/>
                </a:srgbClr>
              </a:gs>
              <a:gs pos="80000">
                <a:srgbClr val="D3763D">
                  <a:alpha val="89019"/>
                </a:srgbClr>
              </a:gs>
              <a:gs pos="100000">
                <a:srgbClr val="D7D7D7"/>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pic>
        <p:nvPicPr>
          <p:cNvPr id="64" name="Google Shape;64;p37" descr="tripod turtle.png"/>
          <p:cNvPicPr preferRelativeResize="0"/>
          <p:nvPr/>
        </p:nvPicPr>
        <p:blipFill rotWithShape="1">
          <a:blip r:embed="rId3">
            <a:alphaModFix/>
          </a:blip>
          <a:srcRect/>
          <a:stretch/>
        </p:blipFill>
        <p:spPr>
          <a:xfrm>
            <a:off x="17189791" y="9401268"/>
            <a:ext cx="945810" cy="771432"/>
          </a:xfrm>
          <a:prstGeom prst="rect">
            <a:avLst/>
          </a:prstGeom>
          <a:noFill/>
          <a:ln>
            <a:noFill/>
          </a:ln>
        </p:spPr>
      </p:pic>
      <p:sp>
        <p:nvSpPr>
          <p:cNvPr id="65" name="Google Shape;65;p37"/>
          <p:cNvSpPr txBox="1">
            <a:spLocks noGrp="1"/>
          </p:cNvSpPr>
          <p:nvPr>
            <p:ph type="sldNum" idx="12"/>
          </p:nvPr>
        </p:nvSpPr>
        <p:spPr>
          <a:xfrm>
            <a:off x="8839200" y="9260681"/>
            <a:ext cx="4267200" cy="547688"/>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Arial"/>
              <a:buNone/>
              <a:defRPr sz="1200"/>
            </a:lvl1pPr>
            <a:lvl2pPr marL="0" lvl="1" indent="0" algn="r">
              <a:lnSpc>
                <a:spcPct val="100000"/>
              </a:lnSpc>
              <a:spcBef>
                <a:spcPts val="0"/>
              </a:spcBef>
              <a:spcAft>
                <a:spcPts val="0"/>
              </a:spcAft>
              <a:buClr>
                <a:srgbClr val="000000"/>
              </a:buClr>
              <a:buSzPts val="1200"/>
              <a:buFont typeface="Arial"/>
              <a:buNone/>
              <a:defRPr sz="1200"/>
            </a:lvl2pPr>
            <a:lvl3pPr marL="0" lvl="2" indent="0" algn="r">
              <a:lnSpc>
                <a:spcPct val="100000"/>
              </a:lnSpc>
              <a:spcBef>
                <a:spcPts val="0"/>
              </a:spcBef>
              <a:spcAft>
                <a:spcPts val="0"/>
              </a:spcAft>
              <a:buClr>
                <a:srgbClr val="000000"/>
              </a:buClr>
              <a:buSzPts val="1200"/>
              <a:buFont typeface="Arial"/>
              <a:buNone/>
              <a:defRPr sz="1200"/>
            </a:lvl3pPr>
            <a:lvl4pPr marL="0" lvl="3" indent="0" algn="r">
              <a:lnSpc>
                <a:spcPct val="100000"/>
              </a:lnSpc>
              <a:spcBef>
                <a:spcPts val="0"/>
              </a:spcBef>
              <a:spcAft>
                <a:spcPts val="0"/>
              </a:spcAft>
              <a:buClr>
                <a:srgbClr val="000000"/>
              </a:buClr>
              <a:buSzPts val="1200"/>
              <a:buFont typeface="Arial"/>
              <a:buNone/>
              <a:defRPr sz="1200"/>
            </a:lvl4pPr>
            <a:lvl5pPr marL="0" lvl="4" indent="0" algn="r">
              <a:lnSpc>
                <a:spcPct val="100000"/>
              </a:lnSpc>
              <a:spcBef>
                <a:spcPts val="0"/>
              </a:spcBef>
              <a:spcAft>
                <a:spcPts val="0"/>
              </a:spcAft>
              <a:buClr>
                <a:srgbClr val="000000"/>
              </a:buClr>
              <a:buSzPts val="1200"/>
              <a:buFont typeface="Arial"/>
              <a:buNone/>
              <a:defRPr sz="1200"/>
            </a:lvl5pPr>
            <a:lvl6pPr marL="0" lvl="5" indent="0" algn="r">
              <a:lnSpc>
                <a:spcPct val="100000"/>
              </a:lnSpc>
              <a:spcBef>
                <a:spcPts val="0"/>
              </a:spcBef>
              <a:spcAft>
                <a:spcPts val="0"/>
              </a:spcAft>
              <a:buClr>
                <a:srgbClr val="000000"/>
              </a:buClr>
              <a:buSzPts val="1200"/>
              <a:buFont typeface="Arial"/>
              <a:buNone/>
              <a:defRPr sz="1200"/>
            </a:lvl6pPr>
            <a:lvl7pPr marL="0" lvl="6" indent="0" algn="r">
              <a:lnSpc>
                <a:spcPct val="100000"/>
              </a:lnSpc>
              <a:spcBef>
                <a:spcPts val="0"/>
              </a:spcBef>
              <a:spcAft>
                <a:spcPts val="0"/>
              </a:spcAft>
              <a:buClr>
                <a:srgbClr val="000000"/>
              </a:buClr>
              <a:buSzPts val="1200"/>
              <a:buFont typeface="Arial"/>
              <a:buNone/>
              <a:defRPr sz="1200"/>
            </a:lvl7pPr>
            <a:lvl8pPr marL="0" lvl="7" indent="0" algn="r">
              <a:lnSpc>
                <a:spcPct val="100000"/>
              </a:lnSpc>
              <a:spcBef>
                <a:spcPts val="0"/>
              </a:spcBef>
              <a:spcAft>
                <a:spcPts val="0"/>
              </a:spcAft>
              <a:buClr>
                <a:srgbClr val="000000"/>
              </a:buClr>
              <a:buSzPts val="1200"/>
              <a:buFont typeface="Arial"/>
              <a:buNone/>
              <a:defRPr sz="1200"/>
            </a:lvl8pPr>
            <a:lvl9pPr marL="0" lvl="8" indent="0" algn="r">
              <a:lnSpc>
                <a:spcPct val="100000"/>
              </a:lnSpc>
              <a:spcBef>
                <a:spcPts val="0"/>
              </a:spcBef>
              <a:spcAft>
                <a:spcPts val="0"/>
              </a:spcAft>
              <a:buClr>
                <a:srgbClr val="000000"/>
              </a:buClr>
              <a:buSzPts val="1200"/>
              <a:buFont typeface="Arial"/>
              <a:buNone/>
              <a:defRPr sz="12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Slide 2">
  <p:cSld name="Slide 2">
    <p:bg>
      <p:bgPr>
        <a:solidFill>
          <a:srgbClr val="F2F2F2"/>
        </a:solidFill>
        <a:effectLst/>
      </p:bgPr>
    </p:bg>
    <p:spTree>
      <p:nvGrpSpPr>
        <p:cNvPr id="1" name="Shape 66"/>
        <p:cNvGrpSpPr/>
        <p:nvPr/>
      </p:nvGrpSpPr>
      <p:grpSpPr>
        <a:xfrm>
          <a:off x="0" y="0"/>
          <a:ext cx="0" cy="0"/>
          <a:chOff x="0" y="0"/>
          <a:chExt cx="0" cy="0"/>
        </a:xfrm>
      </p:grpSpPr>
      <p:pic>
        <p:nvPicPr>
          <p:cNvPr id="67" name="Google Shape;67;p38"/>
          <p:cNvPicPr preferRelativeResize="0"/>
          <p:nvPr/>
        </p:nvPicPr>
        <p:blipFill rotWithShape="1">
          <a:blip r:embed="rId2">
            <a:alphaModFix amt="20000"/>
          </a:blip>
          <a:srcRect l="21250" t="20" r="12567" b="4911"/>
          <a:stretch/>
        </p:blipFill>
        <p:spPr>
          <a:xfrm>
            <a:off x="6184232" y="-1"/>
            <a:ext cx="12103768" cy="10286999"/>
          </a:xfrm>
          <a:prstGeom prst="rect">
            <a:avLst/>
          </a:prstGeom>
          <a:noFill/>
          <a:ln>
            <a:noFill/>
          </a:ln>
        </p:spPr>
      </p:pic>
      <p:sp>
        <p:nvSpPr>
          <p:cNvPr id="68" name="Google Shape;68;p38"/>
          <p:cNvSpPr/>
          <p:nvPr/>
        </p:nvSpPr>
        <p:spPr>
          <a:xfrm>
            <a:off x="-12034" y="-1"/>
            <a:ext cx="18288002" cy="1815419"/>
          </a:xfrm>
          <a:prstGeom prst="rect">
            <a:avLst/>
          </a:prstGeom>
          <a:solidFill>
            <a:srgbClr val="678B96"/>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69" name="Google Shape;69;p38"/>
          <p:cNvSpPr>
            <a:spLocks noGrp="1"/>
          </p:cNvSpPr>
          <p:nvPr>
            <p:ph type="pic" idx="2"/>
          </p:nvPr>
        </p:nvSpPr>
        <p:spPr>
          <a:xfrm>
            <a:off x="12032" y="1815413"/>
            <a:ext cx="6160169" cy="7751986"/>
          </a:xfrm>
          <a:prstGeom prst="rect">
            <a:avLst/>
          </a:prstGeom>
          <a:noFill/>
          <a:ln>
            <a:noFill/>
          </a:ln>
        </p:spPr>
      </p:sp>
      <p:sp>
        <p:nvSpPr>
          <p:cNvPr id="70" name="Google Shape;70;p38"/>
          <p:cNvSpPr txBox="1">
            <a:spLocks noGrp="1"/>
          </p:cNvSpPr>
          <p:nvPr>
            <p:ph type="title"/>
          </p:nvPr>
        </p:nvSpPr>
        <p:spPr>
          <a:xfrm>
            <a:off x="1257300" y="401052"/>
            <a:ext cx="15773400" cy="1098299"/>
          </a:xfrm>
          <a:prstGeom prst="rect">
            <a:avLst/>
          </a:prstGeom>
          <a:noFill/>
          <a:ln>
            <a:noFill/>
          </a:ln>
        </p:spPr>
        <p:txBody>
          <a:bodyPr spcFirstLastPara="1" wrap="square" lIns="45675" tIns="45675" rIns="45675" bIns="45675" anchor="t" anchorCtr="0">
            <a:normAutofit/>
          </a:bodyPr>
          <a:lstStyle>
            <a:lvl1pPr lvl="0" algn="ctr">
              <a:lnSpc>
                <a:spcPct val="100000"/>
              </a:lnSpc>
              <a:spcBef>
                <a:spcPts val="0"/>
              </a:spcBef>
              <a:spcAft>
                <a:spcPts val="0"/>
              </a:spcAft>
              <a:buClr>
                <a:srgbClr val="262626"/>
              </a:buClr>
              <a:buSzPts val="1800"/>
              <a:buNone/>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a:endParaRPr/>
          </a:p>
        </p:txBody>
      </p:sp>
      <p:sp>
        <p:nvSpPr>
          <p:cNvPr id="71" name="Google Shape;71;p38"/>
          <p:cNvSpPr txBox="1">
            <a:spLocks noGrp="1"/>
          </p:cNvSpPr>
          <p:nvPr>
            <p:ph type="body" idx="1"/>
          </p:nvPr>
        </p:nvSpPr>
        <p:spPr>
          <a:xfrm>
            <a:off x="6858000" y="2363788"/>
            <a:ext cx="10172700" cy="6742112"/>
          </a:xfrm>
          <a:prstGeom prst="rect">
            <a:avLst/>
          </a:prstGeom>
          <a:noFill/>
          <a:ln>
            <a:noFill/>
          </a:ln>
        </p:spPr>
        <p:txBody>
          <a:bodyPr spcFirstLastPara="1" wrap="square" lIns="45675" tIns="45675" rIns="45675" bIns="45675" anchor="t" anchorCtr="0">
            <a:normAutofit/>
          </a:bodyPr>
          <a:lstStyle>
            <a:lvl1pPr marL="457200" lvl="0" indent="-457200" algn="l">
              <a:lnSpc>
                <a:spcPct val="100000"/>
              </a:lnSpc>
              <a:spcBef>
                <a:spcPts val="700"/>
              </a:spcBef>
              <a:spcAft>
                <a:spcPts val="0"/>
              </a:spcAft>
              <a:buClr>
                <a:srgbClr val="000000"/>
              </a:buClr>
              <a:buSzPts val="3600"/>
              <a:buFont typeface="Arial"/>
              <a:buChar char="•"/>
              <a:defRPr sz="3600">
                <a:latin typeface="Quattrocento Sans"/>
                <a:ea typeface="Quattrocento Sans"/>
                <a:cs typeface="Quattrocento Sans"/>
                <a:sym typeface="Quattrocento Sans"/>
              </a:defRPr>
            </a:lvl1pPr>
            <a:lvl2pPr marL="914400" lvl="1" indent="-457200" algn="l">
              <a:lnSpc>
                <a:spcPct val="100000"/>
              </a:lnSpc>
              <a:spcBef>
                <a:spcPts val="700"/>
              </a:spcBef>
              <a:spcAft>
                <a:spcPts val="0"/>
              </a:spcAft>
              <a:buClr>
                <a:srgbClr val="000000"/>
              </a:buClr>
              <a:buSzPts val="3600"/>
              <a:buFont typeface="Arial"/>
              <a:buChar char="o"/>
              <a:defRPr sz="3600">
                <a:latin typeface="Quattrocento Sans"/>
                <a:ea typeface="Quattrocento Sans"/>
                <a:cs typeface="Quattrocento Sans"/>
                <a:sym typeface="Quattrocento Sans"/>
              </a:defRPr>
            </a:lvl2pPr>
            <a:lvl3pPr marL="1371600" lvl="2" indent="-457200" algn="l">
              <a:lnSpc>
                <a:spcPct val="100000"/>
              </a:lnSpc>
              <a:spcBef>
                <a:spcPts val="700"/>
              </a:spcBef>
              <a:spcAft>
                <a:spcPts val="0"/>
              </a:spcAft>
              <a:buClr>
                <a:srgbClr val="000000"/>
              </a:buClr>
              <a:buSzPts val="3600"/>
              <a:buFont typeface="Arial"/>
              <a:buChar char="•"/>
              <a:defRPr sz="3600">
                <a:latin typeface="Quattrocento Sans"/>
                <a:ea typeface="Quattrocento Sans"/>
                <a:cs typeface="Quattrocento Sans"/>
                <a:sym typeface="Quattrocento Sans"/>
              </a:defRPr>
            </a:lvl3pPr>
            <a:lvl4pPr marL="1828800" lvl="3" indent="-457200" algn="l">
              <a:lnSpc>
                <a:spcPct val="100000"/>
              </a:lnSpc>
              <a:spcBef>
                <a:spcPts val="700"/>
              </a:spcBef>
              <a:spcAft>
                <a:spcPts val="0"/>
              </a:spcAft>
              <a:buClr>
                <a:srgbClr val="000000"/>
              </a:buClr>
              <a:buSzPts val="3600"/>
              <a:buFont typeface="Arial"/>
              <a:buChar char="–"/>
              <a:defRPr sz="3600">
                <a:latin typeface="Quattrocento Sans"/>
                <a:ea typeface="Quattrocento Sans"/>
                <a:cs typeface="Quattrocento Sans"/>
                <a:sym typeface="Quattrocento Sans"/>
              </a:defRPr>
            </a:lvl4pPr>
            <a:lvl5pPr marL="2286000" lvl="4" indent="-457200" algn="l">
              <a:lnSpc>
                <a:spcPct val="100000"/>
              </a:lnSpc>
              <a:spcBef>
                <a:spcPts val="700"/>
              </a:spcBef>
              <a:spcAft>
                <a:spcPts val="0"/>
              </a:spcAft>
              <a:buClr>
                <a:srgbClr val="000000"/>
              </a:buClr>
              <a:buSzPts val="3600"/>
              <a:buFont typeface="Arial"/>
              <a:buChar char="»"/>
              <a:defRPr sz="3600">
                <a:latin typeface="Quattrocento Sans"/>
                <a:ea typeface="Quattrocento Sans"/>
                <a:cs typeface="Quattrocento Sans"/>
                <a:sym typeface="Quattrocento Sans"/>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72" name="Google Shape;72;p38"/>
          <p:cNvSpPr/>
          <p:nvPr/>
        </p:nvSpPr>
        <p:spPr>
          <a:xfrm>
            <a:off x="-2" y="9634584"/>
            <a:ext cx="18288000" cy="134584"/>
          </a:xfrm>
          <a:prstGeom prst="rect">
            <a:avLst/>
          </a:prstGeom>
          <a:gradFill>
            <a:gsLst>
              <a:gs pos="0">
                <a:srgbClr val="5B838F">
                  <a:alpha val="89019"/>
                </a:srgbClr>
              </a:gs>
              <a:gs pos="80000">
                <a:srgbClr val="5B838F">
                  <a:alpha val="89019"/>
                </a:srgbClr>
              </a:gs>
              <a:gs pos="100000">
                <a:srgbClr val="D8D8D8"/>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73" name="Google Shape;73;p38"/>
          <p:cNvSpPr/>
          <p:nvPr/>
        </p:nvSpPr>
        <p:spPr>
          <a:xfrm>
            <a:off x="-2" y="9836350"/>
            <a:ext cx="18288000" cy="134584"/>
          </a:xfrm>
          <a:prstGeom prst="rect">
            <a:avLst/>
          </a:prstGeom>
          <a:gradFill>
            <a:gsLst>
              <a:gs pos="0">
                <a:srgbClr val="6B8A41">
                  <a:alpha val="89019"/>
                </a:srgbClr>
              </a:gs>
              <a:gs pos="80000">
                <a:srgbClr val="6B8A41">
                  <a:alpha val="89019"/>
                </a:srgbClr>
              </a:gs>
              <a:gs pos="100000">
                <a:srgbClr val="D8D8D8"/>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74" name="Google Shape;74;p38"/>
          <p:cNvSpPr/>
          <p:nvPr/>
        </p:nvSpPr>
        <p:spPr>
          <a:xfrm>
            <a:off x="-2" y="10038116"/>
            <a:ext cx="18288000" cy="134584"/>
          </a:xfrm>
          <a:prstGeom prst="rect">
            <a:avLst/>
          </a:prstGeom>
          <a:gradFill>
            <a:gsLst>
              <a:gs pos="0">
                <a:srgbClr val="D3763D">
                  <a:alpha val="89019"/>
                </a:srgbClr>
              </a:gs>
              <a:gs pos="80000">
                <a:srgbClr val="D3763D">
                  <a:alpha val="89019"/>
                </a:srgbClr>
              </a:gs>
              <a:gs pos="100000">
                <a:srgbClr val="D7D7D7"/>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pic>
        <p:nvPicPr>
          <p:cNvPr id="75" name="Google Shape;75;p38" descr="tripod turtle.png"/>
          <p:cNvPicPr preferRelativeResize="0"/>
          <p:nvPr/>
        </p:nvPicPr>
        <p:blipFill rotWithShape="1">
          <a:blip r:embed="rId3">
            <a:alphaModFix/>
          </a:blip>
          <a:srcRect/>
          <a:stretch/>
        </p:blipFill>
        <p:spPr>
          <a:xfrm>
            <a:off x="17189791" y="9401268"/>
            <a:ext cx="945810" cy="771432"/>
          </a:xfrm>
          <a:prstGeom prst="rect">
            <a:avLst/>
          </a:prstGeom>
          <a:noFill/>
          <a:ln>
            <a:noFill/>
          </a:ln>
        </p:spPr>
      </p:pic>
      <p:sp>
        <p:nvSpPr>
          <p:cNvPr id="76" name="Google Shape;76;p38"/>
          <p:cNvSpPr txBox="1">
            <a:spLocks noGrp="1"/>
          </p:cNvSpPr>
          <p:nvPr>
            <p:ph type="sldNum" idx="12"/>
          </p:nvPr>
        </p:nvSpPr>
        <p:spPr>
          <a:xfrm>
            <a:off x="8839200" y="9260681"/>
            <a:ext cx="4267200" cy="547688"/>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Arial"/>
              <a:buNone/>
              <a:defRPr sz="1200"/>
            </a:lvl1pPr>
            <a:lvl2pPr marL="0" lvl="1" indent="0" algn="r">
              <a:lnSpc>
                <a:spcPct val="100000"/>
              </a:lnSpc>
              <a:spcBef>
                <a:spcPts val="0"/>
              </a:spcBef>
              <a:spcAft>
                <a:spcPts val="0"/>
              </a:spcAft>
              <a:buClr>
                <a:srgbClr val="000000"/>
              </a:buClr>
              <a:buSzPts val="1200"/>
              <a:buFont typeface="Arial"/>
              <a:buNone/>
              <a:defRPr sz="1200"/>
            </a:lvl2pPr>
            <a:lvl3pPr marL="0" lvl="2" indent="0" algn="r">
              <a:lnSpc>
                <a:spcPct val="100000"/>
              </a:lnSpc>
              <a:spcBef>
                <a:spcPts val="0"/>
              </a:spcBef>
              <a:spcAft>
                <a:spcPts val="0"/>
              </a:spcAft>
              <a:buClr>
                <a:srgbClr val="000000"/>
              </a:buClr>
              <a:buSzPts val="1200"/>
              <a:buFont typeface="Arial"/>
              <a:buNone/>
              <a:defRPr sz="1200"/>
            </a:lvl3pPr>
            <a:lvl4pPr marL="0" lvl="3" indent="0" algn="r">
              <a:lnSpc>
                <a:spcPct val="100000"/>
              </a:lnSpc>
              <a:spcBef>
                <a:spcPts val="0"/>
              </a:spcBef>
              <a:spcAft>
                <a:spcPts val="0"/>
              </a:spcAft>
              <a:buClr>
                <a:srgbClr val="000000"/>
              </a:buClr>
              <a:buSzPts val="1200"/>
              <a:buFont typeface="Arial"/>
              <a:buNone/>
              <a:defRPr sz="1200"/>
            </a:lvl4pPr>
            <a:lvl5pPr marL="0" lvl="4" indent="0" algn="r">
              <a:lnSpc>
                <a:spcPct val="100000"/>
              </a:lnSpc>
              <a:spcBef>
                <a:spcPts val="0"/>
              </a:spcBef>
              <a:spcAft>
                <a:spcPts val="0"/>
              </a:spcAft>
              <a:buClr>
                <a:srgbClr val="000000"/>
              </a:buClr>
              <a:buSzPts val="1200"/>
              <a:buFont typeface="Arial"/>
              <a:buNone/>
              <a:defRPr sz="1200"/>
            </a:lvl5pPr>
            <a:lvl6pPr marL="0" lvl="5" indent="0" algn="r">
              <a:lnSpc>
                <a:spcPct val="100000"/>
              </a:lnSpc>
              <a:spcBef>
                <a:spcPts val="0"/>
              </a:spcBef>
              <a:spcAft>
                <a:spcPts val="0"/>
              </a:spcAft>
              <a:buClr>
                <a:srgbClr val="000000"/>
              </a:buClr>
              <a:buSzPts val="1200"/>
              <a:buFont typeface="Arial"/>
              <a:buNone/>
              <a:defRPr sz="1200"/>
            </a:lvl6pPr>
            <a:lvl7pPr marL="0" lvl="6" indent="0" algn="r">
              <a:lnSpc>
                <a:spcPct val="100000"/>
              </a:lnSpc>
              <a:spcBef>
                <a:spcPts val="0"/>
              </a:spcBef>
              <a:spcAft>
                <a:spcPts val="0"/>
              </a:spcAft>
              <a:buClr>
                <a:srgbClr val="000000"/>
              </a:buClr>
              <a:buSzPts val="1200"/>
              <a:buFont typeface="Arial"/>
              <a:buNone/>
              <a:defRPr sz="1200"/>
            </a:lvl7pPr>
            <a:lvl8pPr marL="0" lvl="7" indent="0" algn="r">
              <a:lnSpc>
                <a:spcPct val="100000"/>
              </a:lnSpc>
              <a:spcBef>
                <a:spcPts val="0"/>
              </a:spcBef>
              <a:spcAft>
                <a:spcPts val="0"/>
              </a:spcAft>
              <a:buClr>
                <a:srgbClr val="000000"/>
              </a:buClr>
              <a:buSzPts val="1200"/>
              <a:buFont typeface="Arial"/>
              <a:buNone/>
              <a:defRPr sz="1200"/>
            </a:lvl8pPr>
            <a:lvl9pPr marL="0" lvl="8" indent="0" algn="r">
              <a:lnSpc>
                <a:spcPct val="100000"/>
              </a:lnSpc>
              <a:spcBef>
                <a:spcPts val="0"/>
              </a:spcBef>
              <a:spcAft>
                <a:spcPts val="0"/>
              </a:spcAft>
              <a:buClr>
                <a:srgbClr val="000000"/>
              </a:buClr>
              <a:buSzPts val="1200"/>
              <a:buFont typeface="Arial"/>
              <a:buNone/>
              <a:defRPr sz="12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Slide 3">
  <p:cSld name="Slide 3">
    <p:bg>
      <p:bgPr>
        <a:solidFill>
          <a:srgbClr val="F2F2F2"/>
        </a:solidFill>
        <a:effectLst/>
      </p:bgPr>
    </p:bg>
    <p:spTree>
      <p:nvGrpSpPr>
        <p:cNvPr id="1" name="Shape 77"/>
        <p:cNvGrpSpPr/>
        <p:nvPr/>
      </p:nvGrpSpPr>
      <p:grpSpPr>
        <a:xfrm>
          <a:off x="0" y="0"/>
          <a:ext cx="0" cy="0"/>
          <a:chOff x="0" y="0"/>
          <a:chExt cx="0" cy="0"/>
        </a:xfrm>
      </p:grpSpPr>
      <p:pic>
        <p:nvPicPr>
          <p:cNvPr id="78" name="Google Shape;78;p39"/>
          <p:cNvPicPr preferRelativeResize="0"/>
          <p:nvPr/>
        </p:nvPicPr>
        <p:blipFill rotWithShape="1">
          <a:blip r:embed="rId2">
            <a:alphaModFix amt="20000"/>
          </a:blip>
          <a:srcRect l="21250" t="9241" r="12566" b="20460"/>
          <a:stretch/>
        </p:blipFill>
        <p:spPr>
          <a:xfrm>
            <a:off x="-12034" y="0"/>
            <a:ext cx="18288002" cy="10287000"/>
          </a:xfrm>
          <a:prstGeom prst="rect">
            <a:avLst/>
          </a:prstGeom>
          <a:noFill/>
          <a:ln>
            <a:noFill/>
          </a:ln>
        </p:spPr>
      </p:pic>
      <p:sp>
        <p:nvSpPr>
          <p:cNvPr id="79" name="Google Shape;79;p39"/>
          <p:cNvSpPr/>
          <p:nvPr/>
        </p:nvSpPr>
        <p:spPr>
          <a:xfrm>
            <a:off x="-12034" y="-1"/>
            <a:ext cx="18288002" cy="1815419"/>
          </a:xfrm>
          <a:prstGeom prst="rect">
            <a:avLst/>
          </a:prstGeom>
          <a:solidFill>
            <a:srgbClr val="678B96"/>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D8D8D8"/>
              </a:buClr>
              <a:buSzPts val="1800"/>
              <a:buFont typeface="Quattrocento Sans"/>
              <a:buNone/>
            </a:pPr>
            <a:endParaRPr sz="1800" b="0" i="0" u="none" strike="noStrike" cap="none">
              <a:solidFill>
                <a:srgbClr val="D8D8D8"/>
              </a:solidFill>
              <a:latin typeface="Quattrocento Sans"/>
              <a:ea typeface="Quattrocento Sans"/>
              <a:cs typeface="Quattrocento Sans"/>
              <a:sym typeface="Quattrocento Sans"/>
            </a:endParaRPr>
          </a:p>
        </p:txBody>
      </p:sp>
      <p:sp>
        <p:nvSpPr>
          <p:cNvPr id="80" name="Google Shape;80;p39"/>
          <p:cNvSpPr>
            <a:spLocks noGrp="1"/>
          </p:cNvSpPr>
          <p:nvPr>
            <p:ph type="pic" idx="2"/>
          </p:nvPr>
        </p:nvSpPr>
        <p:spPr>
          <a:xfrm>
            <a:off x="9525000" y="2131483"/>
            <a:ext cx="8305800" cy="7050617"/>
          </a:xfrm>
          <a:prstGeom prst="rect">
            <a:avLst/>
          </a:prstGeom>
          <a:noFill/>
          <a:ln>
            <a:noFill/>
          </a:ln>
        </p:spPr>
      </p:sp>
      <p:sp>
        <p:nvSpPr>
          <p:cNvPr id="81" name="Google Shape;81;p39"/>
          <p:cNvSpPr txBox="1">
            <a:spLocks noGrp="1"/>
          </p:cNvSpPr>
          <p:nvPr>
            <p:ph type="title"/>
          </p:nvPr>
        </p:nvSpPr>
        <p:spPr>
          <a:xfrm>
            <a:off x="1177754" y="385010"/>
            <a:ext cx="15932493" cy="930444"/>
          </a:xfrm>
          <a:prstGeom prst="rect">
            <a:avLst/>
          </a:prstGeom>
          <a:noFill/>
          <a:ln>
            <a:noFill/>
          </a:ln>
        </p:spPr>
        <p:txBody>
          <a:bodyPr spcFirstLastPara="1" wrap="square" lIns="45675" tIns="45675" rIns="45675" bIns="45675" anchor="t" anchorCtr="0">
            <a:normAutofit/>
          </a:bodyPr>
          <a:lstStyle>
            <a:lvl1pPr lvl="0" algn="ctr">
              <a:lnSpc>
                <a:spcPct val="100000"/>
              </a:lnSpc>
              <a:spcBef>
                <a:spcPts val="0"/>
              </a:spcBef>
              <a:spcAft>
                <a:spcPts val="0"/>
              </a:spcAft>
              <a:buClr>
                <a:srgbClr val="262626"/>
              </a:buClr>
              <a:buSzPts val="1800"/>
              <a:buNone/>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a:endParaRPr/>
          </a:p>
        </p:txBody>
      </p:sp>
      <p:sp>
        <p:nvSpPr>
          <p:cNvPr id="82" name="Google Shape;82;p39"/>
          <p:cNvSpPr txBox="1">
            <a:spLocks noGrp="1"/>
          </p:cNvSpPr>
          <p:nvPr>
            <p:ph type="body" idx="1"/>
          </p:nvPr>
        </p:nvSpPr>
        <p:spPr>
          <a:xfrm>
            <a:off x="533400" y="2068529"/>
            <a:ext cx="8534400" cy="7113571"/>
          </a:xfrm>
          <a:prstGeom prst="rect">
            <a:avLst/>
          </a:prstGeom>
          <a:noFill/>
          <a:ln>
            <a:noFill/>
          </a:ln>
        </p:spPr>
        <p:txBody>
          <a:bodyPr spcFirstLastPara="1" wrap="square" lIns="45675" tIns="45675" rIns="45675" bIns="45675" anchor="t" anchorCtr="0">
            <a:normAutofit/>
          </a:bodyPr>
          <a:lstStyle>
            <a:lvl1pPr marL="457200" lvl="0" indent="-457200" algn="l">
              <a:lnSpc>
                <a:spcPct val="100000"/>
              </a:lnSpc>
              <a:spcBef>
                <a:spcPts val="700"/>
              </a:spcBef>
              <a:spcAft>
                <a:spcPts val="0"/>
              </a:spcAft>
              <a:buClr>
                <a:srgbClr val="000000"/>
              </a:buClr>
              <a:buSzPts val="3600"/>
              <a:buFont typeface="Arial"/>
              <a:buChar char="•"/>
              <a:defRPr sz="3600">
                <a:latin typeface="Quattrocento Sans"/>
                <a:ea typeface="Quattrocento Sans"/>
                <a:cs typeface="Quattrocento Sans"/>
                <a:sym typeface="Quattrocento Sans"/>
              </a:defRPr>
            </a:lvl1pPr>
            <a:lvl2pPr marL="914400" lvl="1" indent="-457200" algn="l">
              <a:lnSpc>
                <a:spcPct val="100000"/>
              </a:lnSpc>
              <a:spcBef>
                <a:spcPts val="700"/>
              </a:spcBef>
              <a:spcAft>
                <a:spcPts val="0"/>
              </a:spcAft>
              <a:buClr>
                <a:srgbClr val="000000"/>
              </a:buClr>
              <a:buSzPts val="3600"/>
              <a:buFont typeface="Arial"/>
              <a:buChar char="o"/>
              <a:defRPr sz="3600">
                <a:latin typeface="Quattrocento Sans"/>
                <a:ea typeface="Quattrocento Sans"/>
                <a:cs typeface="Quattrocento Sans"/>
                <a:sym typeface="Quattrocento Sans"/>
              </a:defRPr>
            </a:lvl2pPr>
            <a:lvl3pPr marL="1371600" lvl="2" indent="-457200" algn="l">
              <a:lnSpc>
                <a:spcPct val="100000"/>
              </a:lnSpc>
              <a:spcBef>
                <a:spcPts val="700"/>
              </a:spcBef>
              <a:spcAft>
                <a:spcPts val="0"/>
              </a:spcAft>
              <a:buClr>
                <a:srgbClr val="000000"/>
              </a:buClr>
              <a:buSzPts val="3600"/>
              <a:buFont typeface="Arial"/>
              <a:buChar char="•"/>
              <a:defRPr sz="3600">
                <a:latin typeface="Quattrocento Sans"/>
                <a:ea typeface="Quattrocento Sans"/>
                <a:cs typeface="Quattrocento Sans"/>
                <a:sym typeface="Quattrocento Sans"/>
              </a:defRPr>
            </a:lvl3pPr>
            <a:lvl4pPr marL="1828800" lvl="3" indent="-457200" algn="l">
              <a:lnSpc>
                <a:spcPct val="100000"/>
              </a:lnSpc>
              <a:spcBef>
                <a:spcPts val="700"/>
              </a:spcBef>
              <a:spcAft>
                <a:spcPts val="0"/>
              </a:spcAft>
              <a:buClr>
                <a:srgbClr val="000000"/>
              </a:buClr>
              <a:buSzPts val="3600"/>
              <a:buFont typeface="Arial"/>
              <a:buChar char="–"/>
              <a:defRPr sz="3600">
                <a:latin typeface="Quattrocento Sans"/>
                <a:ea typeface="Quattrocento Sans"/>
                <a:cs typeface="Quattrocento Sans"/>
                <a:sym typeface="Quattrocento Sans"/>
              </a:defRPr>
            </a:lvl4pPr>
            <a:lvl5pPr marL="2286000" lvl="4" indent="-457200" algn="l">
              <a:lnSpc>
                <a:spcPct val="100000"/>
              </a:lnSpc>
              <a:spcBef>
                <a:spcPts val="700"/>
              </a:spcBef>
              <a:spcAft>
                <a:spcPts val="0"/>
              </a:spcAft>
              <a:buClr>
                <a:srgbClr val="000000"/>
              </a:buClr>
              <a:buSzPts val="3600"/>
              <a:buFont typeface="Arial"/>
              <a:buChar char="»"/>
              <a:defRPr sz="3600">
                <a:latin typeface="Quattrocento Sans"/>
                <a:ea typeface="Quattrocento Sans"/>
                <a:cs typeface="Quattrocento Sans"/>
                <a:sym typeface="Quattrocento Sans"/>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83" name="Google Shape;83;p39"/>
          <p:cNvSpPr/>
          <p:nvPr/>
        </p:nvSpPr>
        <p:spPr>
          <a:xfrm>
            <a:off x="-2" y="9634584"/>
            <a:ext cx="18288000" cy="134584"/>
          </a:xfrm>
          <a:prstGeom prst="rect">
            <a:avLst/>
          </a:prstGeom>
          <a:gradFill>
            <a:gsLst>
              <a:gs pos="0">
                <a:srgbClr val="5B838F">
                  <a:alpha val="89019"/>
                </a:srgbClr>
              </a:gs>
              <a:gs pos="80000">
                <a:srgbClr val="5B838F">
                  <a:alpha val="89019"/>
                </a:srgbClr>
              </a:gs>
              <a:gs pos="100000">
                <a:srgbClr val="D8D8D8"/>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84" name="Google Shape;84;p39"/>
          <p:cNvSpPr/>
          <p:nvPr/>
        </p:nvSpPr>
        <p:spPr>
          <a:xfrm>
            <a:off x="-2" y="9836350"/>
            <a:ext cx="18288000" cy="134584"/>
          </a:xfrm>
          <a:prstGeom prst="rect">
            <a:avLst/>
          </a:prstGeom>
          <a:gradFill>
            <a:gsLst>
              <a:gs pos="0">
                <a:srgbClr val="6B8A41">
                  <a:alpha val="89019"/>
                </a:srgbClr>
              </a:gs>
              <a:gs pos="80000">
                <a:srgbClr val="6B8A41">
                  <a:alpha val="89019"/>
                </a:srgbClr>
              </a:gs>
              <a:gs pos="100000">
                <a:srgbClr val="D8D8D8"/>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85" name="Google Shape;85;p39"/>
          <p:cNvSpPr/>
          <p:nvPr/>
        </p:nvSpPr>
        <p:spPr>
          <a:xfrm>
            <a:off x="-2" y="10038116"/>
            <a:ext cx="18288000" cy="134584"/>
          </a:xfrm>
          <a:prstGeom prst="rect">
            <a:avLst/>
          </a:prstGeom>
          <a:gradFill>
            <a:gsLst>
              <a:gs pos="0">
                <a:srgbClr val="D3763D">
                  <a:alpha val="89019"/>
                </a:srgbClr>
              </a:gs>
              <a:gs pos="80000">
                <a:srgbClr val="D3763D">
                  <a:alpha val="89019"/>
                </a:srgbClr>
              </a:gs>
              <a:gs pos="100000">
                <a:srgbClr val="D7D7D7"/>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pic>
        <p:nvPicPr>
          <p:cNvPr id="86" name="Google Shape;86;p39" descr="tripod turtle.png"/>
          <p:cNvPicPr preferRelativeResize="0"/>
          <p:nvPr/>
        </p:nvPicPr>
        <p:blipFill rotWithShape="1">
          <a:blip r:embed="rId3">
            <a:alphaModFix/>
          </a:blip>
          <a:srcRect/>
          <a:stretch/>
        </p:blipFill>
        <p:spPr>
          <a:xfrm>
            <a:off x="17189791" y="9401268"/>
            <a:ext cx="945810" cy="771432"/>
          </a:xfrm>
          <a:prstGeom prst="rect">
            <a:avLst/>
          </a:prstGeom>
          <a:noFill/>
          <a:ln>
            <a:noFill/>
          </a:ln>
        </p:spPr>
      </p:pic>
      <p:sp>
        <p:nvSpPr>
          <p:cNvPr id="87" name="Google Shape;87;p39"/>
          <p:cNvSpPr txBox="1">
            <a:spLocks noGrp="1"/>
          </p:cNvSpPr>
          <p:nvPr>
            <p:ph type="sldNum" idx="12"/>
          </p:nvPr>
        </p:nvSpPr>
        <p:spPr>
          <a:xfrm>
            <a:off x="8839200" y="9260681"/>
            <a:ext cx="4267200" cy="547688"/>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Arial"/>
              <a:buNone/>
              <a:defRPr sz="1200"/>
            </a:lvl1pPr>
            <a:lvl2pPr marL="0" lvl="1" indent="0" algn="r">
              <a:lnSpc>
                <a:spcPct val="100000"/>
              </a:lnSpc>
              <a:spcBef>
                <a:spcPts val="0"/>
              </a:spcBef>
              <a:spcAft>
                <a:spcPts val="0"/>
              </a:spcAft>
              <a:buClr>
                <a:srgbClr val="000000"/>
              </a:buClr>
              <a:buSzPts val="1200"/>
              <a:buFont typeface="Arial"/>
              <a:buNone/>
              <a:defRPr sz="1200"/>
            </a:lvl2pPr>
            <a:lvl3pPr marL="0" lvl="2" indent="0" algn="r">
              <a:lnSpc>
                <a:spcPct val="100000"/>
              </a:lnSpc>
              <a:spcBef>
                <a:spcPts val="0"/>
              </a:spcBef>
              <a:spcAft>
                <a:spcPts val="0"/>
              </a:spcAft>
              <a:buClr>
                <a:srgbClr val="000000"/>
              </a:buClr>
              <a:buSzPts val="1200"/>
              <a:buFont typeface="Arial"/>
              <a:buNone/>
              <a:defRPr sz="1200"/>
            </a:lvl3pPr>
            <a:lvl4pPr marL="0" lvl="3" indent="0" algn="r">
              <a:lnSpc>
                <a:spcPct val="100000"/>
              </a:lnSpc>
              <a:spcBef>
                <a:spcPts val="0"/>
              </a:spcBef>
              <a:spcAft>
                <a:spcPts val="0"/>
              </a:spcAft>
              <a:buClr>
                <a:srgbClr val="000000"/>
              </a:buClr>
              <a:buSzPts val="1200"/>
              <a:buFont typeface="Arial"/>
              <a:buNone/>
              <a:defRPr sz="1200"/>
            </a:lvl4pPr>
            <a:lvl5pPr marL="0" lvl="4" indent="0" algn="r">
              <a:lnSpc>
                <a:spcPct val="100000"/>
              </a:lnSpc>
              <a:spcBef>
                <a:spcPts val="0"/>
              </a:spcBef>
              <a:spcAft>
                <a:spcPts val="0"/>
              </a:spcAft>
              <a:buClr>
                <a:srgbClr val="000000"/>
              </a:buClr>
              <a:buSzPts val="1200"/>
              <a:buFont typeface="Arial"/>
              <a:buNone/>
              <a:defRPr sz="1200"/>
            </a:lvl5pPr>
            <a:lvl6pPr marL="0" lvl="5" indent="0" algn="r">
              <a:lnSpc>
                <a:spcPct val="100000"/>
              </a:lnSpc>
              <a:spcBef>
                <a:spcPts val="0"/>
              </a:spcBef>
              <a:spcAft>
                <a:spcPts val="0"/>
              </a:spcAft>
              <a:buClr>
                <a:srgbClr val="000000"/>
              </a:buClr>
              <a:buSzPts val="1200"/>
              <a:buFont typeface="Arial"/>
              <a:buNone/>
              <a:defRPr sz="1200"/>
            </a:lvl6pPr>
            <a:lvl7pPr marL="0" lvl="6" indent="0" algn="r">
              <a:lnSpc>
                <a:spcPct val="100000"/>
              </a:lnSpc>
              <a:spcBef>
                <a:spcPts val="0"/>
              </a:spcBef>
              <a:spcAft>
                <a:spcPts val="0"/>
              </a:spcAft>
              <a:buClr>
                <a:srgbClr val="000000"/>
              </a:buClr>
              <a:buSzPts val="1200"/>
              <a:buFont typeface="Arial"/>
              <a:buNone/>
              <a:defRPr sz="1200"/>
            </a:lvl7pPr>
            <a:lvl8pPr marL="0" lvl="7" indent="0" algn="r">
              <a:lnSpc>
                <a:spcPct val="100000"/>
              </a:lnSpc>
              <a:spcBef>
                <a:spcPts val="0"/>
              </a:spcBef>
              <a:spcAft>
                <a:spcPts val="0"/>
              </a:spcAft>
              <a:buClr>
                <a:srgbClr val="000000"/>
              </a:buClr>
              <a:buSzPts val="1200"/>
              <a:buFont typeface="Arial"/>
              <a:buNone/>
              <a:defRPr sz="1200"/>
            </a:lvl8pPr>
            <a:lvl9pPr marL="0" lvl="8" indent="0" algn="r">
              <a:lnSpc>
                <a:spcPct val="100000"/>
              </a:lnSpc>
              <a:spcBef>
                <a:spcPts val="0"/>
              </a:spcBef>
              <a:spcAft>
                <a:spcPts val="0"/>
              </a:spcAft>
              <a:buClr>
                <a:srgbClr val="000000"/>
              </a:buClr>
              <a:buSzPts val="1200"/>
              <a:buFont typeface="Arial"/>
              <a:buNone/>
              <a:defRPr sz="12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Slide 4">
  <p:cSld name="Slide 4">
    <p:bg>
      <p:bgPr>
        <a:solidFill>
          <a:srgbClr val="F2F2F2"/>
        </a:solidFill>
        <a:effectLst/>
      </p:bgPr>
    </p:bg>
    <p:spTree>
      <p:nvGrpSpPr>
        <p:cNvPr id="1" name="Shape 88"/>
        <p:cNvGrpSpPr/>
        <p:nvPr/>
      </p:nvGrpSpPr>
      <p:grpSpPr>
        <a:xfrm>
          <a:off x="0" y="0"/>
          <a:ext cx="0" cy="0"/>
          <a:chOff x="0" y="0"/>
          <a:chExt cx="0" cy="0"/>
        </a:xfrm>
      </p:grpSpPr>
      <p:pic>
        <p:nvPicPr>
          <p:cNvPr id="89" name="Google Shape;89;p40"/>
          <p:cNvPicPr preferRelativeResize="0"/>
          <p:nvPr/>
        </p:nvPicPr>
        <p:blipFill rotWithShape="1">
          <a:blip r:embed="rId2">
            <a:alphaModFix amt="20000"/>
          </a:blip>
          <a:srcRect l="21250" t="9241" r="12566" b="20460"/>
          <a:stretch/>
        </p:blipFill>
        <p:spPr>
          <a:xfrm>
            <a:off x="-12034" y="0"/>
            <a:ext cx="18288002" cy="10287000"/>
          </a:xfrm>
          <a:prstGeom prst="rect">
            <a:avLst/>
          </a:prstGeom>
          <a:noFill/>
          <a:ln>
            <a:noFill/>
          </a:ln>
        </p:spPr>
      </p:pic>
      <p:sp>
        <p:nvSpPr>
          <p:cNvPr id="90" name="Google Shape;90;p40"/>
          <p:cNvSpPr/>
          <p:nvPr/>
        </p:nvSpPr>
        <p:spPr>
          <a:xfrm>
            <a:off x="-2" y="9634584"/>
            <a:ext cx="18288000" cy="134584"/>
          </a:xfrm>
          <a:prstGeom prst="rect">
            <a:avLst/>
          </a:prstGeom>
          <a:gradFill>
            <a:gsLst>
              <a:gs pos="0">
                <a:srgbClr val="5B838F">
                  <a:alpha val="89019"/>
                </a:srgbClr>
              </a:gs>
              <a:gs pos="80000">
                <a:srgbClr val="5B838F">
                  <a:alpha val="89019"/>
                </a:srgbClr>
              </a:gs>
              <a:gs pos="100000">
                <a:srgbClr val="D8D8D8"/>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91" name="Google Shape;91;p40"/>
          <p:cNvSpPr/>
          <p:nvPr/>
        </p:nvSpPr>
        <p:spPr>
          <a:xfrm>
            <a:off x="-2" y="9836350"/>
            <a:ext cx="18288000" cy="134584"/>
          </a:xfrm>
          <a:prstGeom prst="rect">
            <a:avLst/>
          </a:prstGeom>
          <a:gradFill>
            <a:gsLst>
              <a:gs pos="0">
                <a:srgbClr val="6B8A41">
                  <a:alpha val="89019"/>
                </a:srgbClr>
              </a:gs>
              <a:gs pos="80000">
                <a:srgbClr val="6B8A41">
                  <a:alpha val="89019"/>
                </a:srgbClr>
              </a:gs>
              <a:gs pos="100000">
                <a:srgbClr val="D8D8D8"/>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92" name="Google Shape;92;p40"/>
          <p:cNvSpPr/>
          <p:nvPr/>
        </p:nvSpPr>
        <p:spPr>
          <a:xfrm>
            <a:off x="-2" y="10038116"/>
            <a:ext cx="18288000" cy="134584"/>
          </a:xfrm>
          <a:prstGeom prst="rect">
            <a:avLst/>
          </a:prstGeom>
          <a:gradFill>
            <a:gsLst>
              <a:gs pos="0">
                <a:srgbClr val="D3763D">
                  <a:alpha val="89019"/>
                </a:srgbClr>
              </a:gs>
              <a:gs pos="80000">
                <a:srgbClr val="D3763D">
                  <a:alpha val="89019"/>
                </a:srgbClr>
              </a:gs>
              <a:gs pos="100000">
                <a:srgbClr val="D7D7D7"/>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pic>
        <p:nvPicPr>
          <p:cNvPr id="93" name="Google Shape;93;p40" descr="tripod turtle.png"/>
          <p:cNvPicPr preferRelativeResize="0"/>
          <p:nvPr/>
        </p:nvPicPr>
        <p:blipFill rotWithShape="1">
          <a:blip r:embed="rId3">
            <a:alphaModFix/>
          </a:blip>
          <a:srcRect/>
          <a:stretch/>
        </p:blipFill>
        <p:spPr>
          <a:xfrm>
            <a:off x="17189791" y="9401268"/>
            <a:ext cx="945810" cy="771432"/>
          </a:xfrm>
          <a:prstGeom prst="rect">
            <a:avLst/>
          </a:prstGeom>
          <a:noFill/>
          <a:ln>
            <a:noFill/>
          </a:ln>
        </p:spPr>
      </p:pic>
      <p:sp>
        <p:nvSpPr>
          <p:cNvPr id="94" name="Google Shape;94;p40"/>
          <p:cNvSpPr txBox="1">
            <a:spLocks noGrp="1"/>
          </p:cNvSpPr>
          <p:nvPr>
            <p:ph type="sldNum" idx="12"/>
          </p:nvPr>
        </p:nvSpPr>
        <p:spPr>
          <a:xfrm>
            <a:off x="8839200" y="9260681"/>
            <a:ext cx="4267200" cy="547688"/>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Arial"/>
              <a:buNone/>
              <a:defRPr sz="1200"/>
            </a:lvl1pPr>
            <a:lvl2pPr marL="0" lvl="1" indent="0" algn="r">
              <a:lnSpc>
                <a:spcPct val="100000"/>
              </a:lnSpc>
              <a:spcBef>
                <a:spcPts val="0"/>
              </a:spcBef>
              <a:spcAft>
                <a:spcPts val="0"/>
              </a:spcAft>
              <a:buClr>
                <a:srgbClr val="000000"/>
              </a:buClr>
              <a:buSzPts val="1200"/>
              <a:buFont typeface="Arial"/>
              <a:buNone/>
              <a:defRPr sz="1200"/>
            </a:lvl2pPr>
            <a:lvl3pPr marL="0" lvl="2" indent="0" algn="r">
              <a:lnSpc>
                <a:spcPct val="100000"/>
              </a:lnSpc>
              <a:spcBef>
                <a:spcPts val="0"/>
              </a:spcBef>
              <a:spcAft>
                <a:spcPts val="0"/>
              </a:spcAft>
              <a:buClr>
                <a:srgbClr val="000000"/>
              </a:buClr>
              <a:buSzPts val="1200"/>
              <a:buFont typeface="Arial"/>
              <a:buNone/>
              <a:defRPr sz="1200"/>
            </a:lvl3pPr>
            <a:lvl4pPr marL="0" lvl="3" indent="0" algn="r">
              <a:lnSpc>
                <a:spcPct val="100000"/>
              </a:lnSpc>
              <a:spcBef>
                <a:spcPts val="0"/>
              </a:spcBef>
              <a:spcAft>
                <a:spcPts val="0"/>
              </a:spcAft>
              <a:buClr>
                <a:srgbClr val="000000"/>
              </a:buClr>
              <a:buSzPts val="1200"/>
              <a:buFont typeface="Arial"/>
              <a:buNone/>
              <a:defRPr sz="1200"/>
            </a:lvl4pPr>
            <a:lvl5pPr marL="0" lvl="4" indent="0" algn="r">
              <a:lnSpc>
                <a:spcPct val="100000"/>
              </a:lnSpc>
              <a:spcBef>
                <a:spcPts val="0"/>
              </a:spcBef>
              <a:spcAft>
                <a:spcPts val="0"/>
              </a:spcAft>
              <a:buClr>
                <a:srgbClr val="000000"/>
              </a:buClr>
              <a:buSzPts val="1200"/>
              <a:buFont typeface="Arial"/>
              <a:buNone/>
              <a:defRPr sz="1200"/>
            </a:lvl5pPr>
            <a:lvl6pPr marL="0" lvl="5" indent="0" algn="r">
              <a:lnSpc>
                <a:spcPct val="100000"/>
              </a:lnSpc>
              <a:spcBef>
                <a:spcPts val="0"/>
              </a:spcBef>
              <a:spcAft>
                <a:spcPts val="0"/>
              </a:spcAft>
              <a:buClr>
                <a:srgbClr val="000000"/>
              </a:buClr>
              <a:buSzPts val="1200"/>
              <a:buFont typeface="Arial"/>
              <a:buNone/>
              <a:defRPr sz="1200"/>
            </a:lvl6pPr>
            <a:lvl7pPr marL="0" lvl="6" indent="0" algn="r">
              <a:lnSpc>
                <a:spcPct val="100000"/>
              </a:lnSpc>
              <a:spcBef>
                <a:spcPts val="0"/>
              </a:spcBef>
              <a:spcAft>
                <a:spcPts val="0"/>
              </a:spcAft>
              <a:buClr>
                <a:srgbClr val="000000"/>
              </a:buClr>
              <a:buSzPts val="1200"/>
              <a:buFont typeface="Arial"/>
              <a:buNone/>
              <a:defRPr sz="1200"/>
            </a:lvl7pPr>
            <a:lvl8pPr marL="0" lvl="7" indent="0" algn="r">
              <a:lnSpc>
                <a:spcPct val="100000"/>
              </a:lnSpc>
              <a:spcBef>
                <a:spcPts val="0"/>
              </a:spcBef>
              <a:spcAft>
                <a:spcPts val="0"/>
              </a:spcAft>
              <a:buClr>
                <a:srgbClr val="000000"/>
              </a:buClr>
              <a:buSzPts val="1200"/>
              <a:buFont typeface="Arial"/>
              <a:buNone/>
              <a:defRPr sz="1200"/>
            </a:lvl8pPr>
            <a:lvl9pPr marL="0" lvl="8" indent="0" algn="r">
              <a:lnSpc>
                <a:spcPct val="100000"/>
              </a:lnSpc>
              <a:spcBef>
                <a:spcPts val="0"/>
              </a:spcBef>
              <a:spcAft>
                <a:spcPts val="0"/>
              </a:spcAft>
              <a:buClr>
                <a:srgbClr val="000000"/>
              </a:buClr>
              <a:buSzPts val="1200"/>
              <a:buFont typeface="Arial"/>
              <a:buNone/>
              <a:defRPr sz="12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Slide 7">
  <p:cSld name="Slide 7">
    <p:spTree>
      <p:nvGrpSpPr>
        <p:cNvPr id="1" name="Shape 95"/>
        <p:cNvGrpSpPr/>
        <p:nvPr/>
      </p:nvGrpSpPr>
      <p:grpSpPr>
        <a:xfrm>
          <a:off x="0" y="0"/>
          <a:ext cx="0" cy="0"/>
          <a:chOff x="0" y="0"/>
          <a:chExt cx="0" cy="0"/>
        </a:xfrm>
      </p:grpSpPr>
      <p:pic>
        <p:nvPicPr>
          <p:cNvPr id="96" name="Google Shape;96;p41"/>
          <p:cNvPicPr preferRelativeResize="0"/>
          <p:nvPr/>
        </p:nvPicPr>
        <p:blipFill rotWithShape="1">
          <a:blip r:embed="rId2">
            <a:alphaModFix amt="20000"/>
          </a:blip>
          <a:srcRect l="21250" t="9241" r="12566" b="20460"/>
          <a:stretch/>
        </p:blipFill>
        <p:spPr>
          <a:xfrm>
            <a:off x="0" y="23893"/>
            <a:ext cx="18288002" cy="10287000"/>
          </a:xfrm>
          <a:prstGeom prst="rect">
            <a:avLst/>
          </a:prstGeom>
          <a:noFill/>
          <a:ln>
            <a:noFill/>
          </a:ln>
        </p:spPr>
      </p:pic>
      <p:grpSp>
        <p:nvGrpSpPr>
          <p:cNvPr id="97" name="Google Shape;97;p41"/>
          <p:cNvGrpSpPr/>
          <p:nvPr/>
        </p:nvGrpSpPr>
        <p:grpSpPr>
          <a:xfrm>
            <a:off x="8349928" y="-2"/>
            <a:ext cx="1588142" cy="1187976"/>
            <a:chOff x="-1" y="-1"/>
            <a:chExt cx="1588141" cy="1187974"/>
          </a:xfrm>
        </p:grpSpPr>
        <p:sp>
          <p:nvSpPr>
            <p:cNvPr id="98" name="Google Shape;98;p41"/>
            <p:cNvSpPr/>
            <p:nvPr/>
          </p:nvSpPr>
          <p:spPr>
            <a:xfrm>
              <a:off x="-1" y="-1"/>
              <a:ext cx="1588141" cy="1187974"/>
            </a:xfrm>
            <a:prstGeom prst="rect">
              <a:avLst/>
            </a:prstGeom>
            <a:solidFill>
              <a:srgbClr val="5A7E89"/>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9" name="Google Shape;99;p41"/>
            <p:cNvPicPr preferRelativeResize="0"/>
            <p:nvPr/>
          </p:nvPicPr>
          <p:blipFill rotWithShape="1">
            <a:blip r:embed="rId3">
              <a:alphaModFix/>
            </a:blip>
            <a:srcRect/>
            <a:stretch/>
          </p:blipFill>
          <p:spPr>
            <a:xfrm>
              <a:off x="462707" y="371171"/>
              <a:ext cx="662725" cy="511660"/>
            </a:xfrm>
            <a:prstGeom prst="rect">
              <a:avLst/>
            </a:prstGeom>
            <a:noFill/>
            <a:ln>
              <a:noFill/>
            </a:ln>
          </p:spPr>
        </p:pic>
      </p:grpSp>
      <p:grpSp>
        <p:nvGrpSpPr>
          <p:cNvPr id="100" name="Google Shape;100;p41"/>
          <p:cNvGrpSpPr/>
          <p:nvPr/>
        </p:nvGrpSpPr>
        <p:grpSpPr>
          <a:xfrm>
            <a:off x="8349929" y="9099025"/>
            <a:ext cx="1588141" cy="1183661"/>
            <a:chOff x="0" y="-1"/>
            <a:chExt cx="1588140" cy="1183660"/>
          </a:xfrm>
        </p:grpSpPr>
        <p:sp>
          <p:nvSpPr>
            <p:cNvPr id="101" name="Google Shape;101;p41"/>
            <p:cNvSpPr/>
            <p:nvPr/>
          </p:nvSpPr>
          <p:spPr>
            <a:xfrm rot="10800000">
              <a:off x="0" y="-1"/>
              <a:ext cx="1588140" cy="1183660"/>
            </a:xfrm>
            <a:prstGeom prst="rect">
              <a:avLst/>
            </a:prstGeom>
            <a:solidFill>
              <a:srgbClr val="5A7E89"/>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2" name="Google Shape;102;p41"/>
            <p:cNvPicPr preferRelativeResize="0"/>
            <p:nvPr/>
          </p:nvPicPr>
          <p:blipFill rotWithShape="1">
            <a:blip r:embed="rId3">
              <a:alphaModFix/>
            </a:blip>
            <a:srcRect/>
            <a:stretch/>
          </p:blipFill>
          <p:spPr>
            <a:xfrm rot="10800000">
              <a:off x="462708" y="312236"/>
              <a:ext cx="662724" cy="523553"/>
            </a:xfrm>
            <a:prstGeom prst="rect">
              <a:avLst/>
            </a:prstGeom>
            <a:noFill/>
            <a:ln>
              <a:noFill/>
            </a:ln>
          </p:spPr>
        </p:pic>
      </p:grpSp>
      <p:pic>
        <p:nvPicPr>
          <p:cNvPr id="103" name="Google Shape;103;p41" descr="tripod turtle.png"/>
          <p:cNvPicPr preferRelativeResize="0"/>
          <p:nvPr/>
        </p:nvPicPr>
        <p:blipFill rotWithShape="1">
          <a:blip r:embed="rId4">
            <a:alphaModFix/>
          </a:blip>
          <a:srcRect/>
          <a:stretch/>
        </p:blipFill>
        <p:spPr>
          <a:xfrm>
            <a:off x="17189791" y="9401268"/>
            <a:ext cx="945810" cy="771432"/>
          </a:xfrm>
          <a:prstGeom prst="rect">
            <a:avLst/>
          </a:prstGeom>
          <a:noFill/>
          <a:ln>
            <a:noFill/>
          </a:ln>
        </p:spPr>
      </p:pic>
      <p:sp>
        <p:nvSpPr>
          <p:cNvPr id="104" name="Google Shape;104;p41"/>
          <p:cNvSpPr txBox="1">
            <a:spLocks noGrp="1"/>
          </p:cNvSpPr>
          <p:nvPr>
            <p:ph type="title"/>
          </p:nvPr>
        </p:nvSpPr>
        <p:spPr>
          <a:xfrm>
            <a:off x="1257300" y="4148932"/>
            <a:ext cx="15773400" cy="1989137"/>
          </a:xfrm>
          <a:prstGeom prst="rect">
            <a:avLst/>
          </a:prstGeom>
          <a:noFill/>
          <a:ln>
            <a:noFill/>
          </a:ln>
        </p:spPr>
        <p:txBody>
          <a:bodyPr spcFirstLastPara="1" wrap="square" lIns="45675" tIns="45675" rIns="45675" bIns="45675" anchor="t" anchorCtr="0">
            <a:normAutofit/>
          </a:bodyPr>
          <a:lstStyle>
            <a:lvl1pPr lvl="0" algn="ctr">
              <a:lnSpc>
                <a:spcPct val="100000"/>
              </a:lnSpc>
              <a:spcBef>
                <a:spcPts val="0"/>
              </a:spcBef>
              <a:spcAft>
                <a:spcPts val="0"/>
              </a:spcAft>
              <a:buClr>
                <a:srgbClr val="F2F2F2"/>
              </a:buClr>
              <a:buSzPts val="4800"/>
              <a:buFont typeface="Quattrocento Sans"/>
              <a:buNone/>
              <a:defRPr sz="4800" b="0">
                <a:solidFill>
                  <a:srgbClr val="F2F2F2"/>
                </a:solidFill>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a:endParaRPr/>
          </a:p>
        </p:txBody>
      </p:sp>
      <p:grpSp>
        <p:nvGrpSpPr>
          <p:cNvPr id="105" name="Google Shape;105;p41"/>
          <p:cNvGrpSpPr/>
          <p:nvPr/>
        </p:nvGrpSpPr>
        <p:grpSpPr>
          <a:xfrm>
            <a:off x="0" y="9429002"/>
            <a:ext cx="8349930" cy="523555"/>
            <a:chOff x="0" y="0"/>
            <a:chExt cx="8349929" cy="523554"/>
          </a:xfrm>
        </p:grpSpPr>
        <p:sp>
          <p:nvSpPr>
            <p:cNvPr id="106" name="Google Shape;106;p41"/>
            <p:cNvSpPr/>
            <p:nvPr/>
          </p:nvSpPr>
          <p:spPr>
            <a:xfrm rot="10800000">
              <a:off x="0" y="392613"/>
              <a:ext cx="8349929" cy="130941"/>
            </a:xfrm>
            <a:prstGeom prst="rect">
              <a:avLst/>
            </a:prstGeom>
            <a:gradFill>
              <a:gsLst>
                <a:gs pos="0">
                  <a:srgbClr val="5B838F">
                    <a:alpha val="89019"/>
                  </a:srgbClr>
                </a:gs>
                <a:gs pos="80000">
                  <a:srgbClr val="5B838F">
                    <a:alpha val="89019"/>
                  </a:srgbClr>
                </a:gs>
                <a:gs pos="100000">
                  <a:srgbClr val="494949"/>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107" name="Google Shape;107;p41"/>
            <p:cNvSpPr/>
            <p:nvPr/>
          </p:nvSpPr>
          <p:spPr>
            <a:xfrm rot="10800000">
              <a:off x="0" y="196305"/>
              <a:ext cx="8349929" cy="130941"/>
            </a:xfrm>
            <a:prstGeom prst="rect">
              <a:avLst/>
            </a:prstGeom>
            <a:gradFill>
              <a:gsLst>
                <a:gs pos="0">
                  <a:srgbClr val="6B8A41">
                    <a:alpha val="89019"/>
                  </a:srgbClr>
                </a:gs>
                <a:gs pos="80000">
                  <a:srgbClr val="6B8A41">
                    <a:alpha val="89019"/>
                  </a:srgbClr>
                </a:gs>
                <a:gs pos="100000">
                  <a:srgbClr val="494949"/>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108" name="Google Shape;108;p41"/>
            <p:cNvSpPr/>
            <p:nvPr/>
          </p:nvSpPr>
          <p:spPr>
            <a:xfrm rot="10800000">
              <a:off x="0" y="0"/>
              <a:ext cx="8349929" cy="130941"/>
            </a:xfrm>
            <a:prstGeom prst="rect">
              <a:avLst/>
            </a:prstGeom>
            <a:gradFill>
              <a:gsLst>
                <a:gs pos="0">
                  <a:srgbClr val="D3763D">
                    <a:alpha val="89019"/>
                  </a:srgbClr>
                </a:gs>
                <a:gs pos="80000">
                  <a:srgbClr val="D3763D">
                    <a:alpha val="89019"/>
                  </a:srgbClr>
                </a:gs>
                <a:gs pos="100000">
                  <a:srgbClr val="494949"/>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grpSp>
      <p:grpSp>
        <p:nvGrpSpPr>
          <p:cNvPr id="109" name="Google Shape;109;p41"/>
          <p:cNvGrpSpPr/>
          <p:nvPr/>
        </p:nvGrpSpPr>
        <p:grpSpPr>
          <a:xfrm>
            <a:off x="9938067" y="349947"/>
            <a:ext cx="8349931" cy="532884"/>
            <a:chOff x="0" y="0"/>
            <a:chExt cx="8349930" cy="532882"/>
          </a:xfrm>
        </p:grpSpPr>
        <p:sp>
          <p:nvSpPr>
            <p:cNvPr id="110" name="Google Shape;110;p41"/>
            <p:cNvSpPr/>
            <p:nvPr/>
          </p:nvSpPr>
          <p:spPr>
            <a:xfrm>
              <a:off x="0" y="0"/>
              <a:ext cx="8349930" cy="133274"/>
            </a:xfrm>
            <a:prstGeom prst="rect">
              <a:avLst/>
            </a:prstGeom>
            <a:gradFill>
              <a:gsLst>
                <a:gs pos="0">
                  <a:srgbClr val="5B838F">
                    <a:alpha val="89019"/>
                  </a:srgbClr>
                </a:gs>
                <a:gs pos="80000">
                  <a:srgbClr val="5B838F">
                    <a:alpha val="89019"/>
                  </a:srgbClr>
                </a:gs>
                <a:gs pos="100000">
                  <a:srgbClr val="505050"/>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111" name="Google Shape;111;p41"/>
            <p:cNvSpPr/>
            <p:nvPr/>
          </p:nvSpPr>
          <p:spPr>
            <a:xfrm>
              <a:off x="0" y="199805"/>
              <a:ext cx="8349930" cy="133274"/>
            </a:xfrm>
            <a:prstGeom prst="rect">
              <a:avLst/>
            </a:prstGeom>
            <a:gradFill>
              <a:gsLst>
                <a:gs pos="0">
                  <a:srgbClr val="6B8A41">
                    <a:alpha val="89019"/>
                  </a:srgbClr>
                </a:gs>
                <a:gs pos="80000">
                  <a:srgbClr val="6B8A41">
                    <a:alpha val="89019"/>
                  </a:srgbClr>
                </a:gs>
                <a:gs pos="100000">
                  <a:srgbClr val="505050"/>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112" name="Google Shape;112;p41"/>
            <p:cNvSpPr/>
            <p:nvPr/>
          </p:nvSpPr>
          <p:spPr>
            <a:xfrm>
              <a:off x="0" y="399608"/>
              <a:ext cx="8349930" cy="133274"/>
            </a:xfrm>
            <a:prstGeom prst="rect">
              <a:avLst/>
            </a:prstGeom>
            <a:gradFill>
              <a:gsLst>
                <a:gs pos="0">
                  <a:srgbClr val="D3763D">
                    <a:alpha val="89019"/>
                  </a:srgbClr>
                </a:gs>
                <a:gs pos="80000">
                  <a:srgbClr val="D3763D">
                    <a:alpha val="89019"/>
                  </a:srgbClr>
                </a:gs>
                <a:gs pos="100000">
                  <a:srgbClr val="4F4F4F"/>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grpSp>
      <p:sp>
        <p:nvSpPr>
          <p:cNvPr id="113" name="Google Shape;113;p41"/>
          <p:cNvSpPr txBox="1">
            <a:spLocks noGrp="1"/>
          </p:cNvSpPr>
          <p:nvPr>
            <p:ph type="sldNum" idx="12"/>
          </p:nvPr>
        </p:nvSpPr>
        <p:spPr>
          <a:xfrm>
            <a:off x="8839200" y="9260681"/>
            <a:ext cx="4267200" cy="547688"/>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Arial"/>
              <a:buNone/>
              <a:defRPr sz="1200"/>
            </a:lvl1pPr>
            <a:lvl2pPr marL="0" lvl="1" indent="0" algn="r">
              <a:lnSpc>
                <a:spcPct val="100000"/>
              </a:lnSpc>
              <a:spcBef>
                <a:spcPts val="0"/>
              </a:spcBef>
              <a:spcAft>
                <a:spcPts val="0"/>
              </a:spcAft>
              <a:buClr>
                <a:srgbClr val="000000"/>
              </a:buClr>
              <a:buSzPts val="1200"/>
              <a:buFont typeface="Arial"/>
              <a:buNone/>
              <a:defRPr sz="1200"/>
            </a:lvl2pPr>
            <a:lvl3pPr marL="0" lvl="2" indent="0" algn="r">
              <a:lnSpc>
                <a:spcPct val="100000"/>
              </a:lnSpc>
              <a:spcBef>
                <a:spcPts val="0"/>
              </a:spcBef>
              <a:spcAft>
                <a:spcPts val="0"/>
              </a:spcAft>
              <a:buClr>
                <a:srgbClr val="000000"/>
              </a:buClr>
              <a:buSzPts val="1200"/>
              <a:buFont typeface="Arial"/>
              <a:buNone/>
              <a:defRPr sz="1200"/>
            </a:lvl3pPr>
            <a:lvl4pPr marL="0" lvl="3" indent="0" algn="r">
              <a:lnSpc>
                <a:spcPct val="100000"/>
              </a:lnSpc>
              <a:spcBef>
                <a:spcPts val="0"/>
              </a:spcBef>
              <a:spcAft>
                <a:spcPts val="0"/>
              </a:spcAft>
              <a:buClr>
                <a:srgbClr val="000000"/>
              </a:buClr>
              <a:buSzPts val="1200"/>
              <a:buFont typeface="Arial"/>
              <a:buNone/>
              <a:defRPr sz="1200"/>
            </a:lvl4pPr>
            <a:lvl5pPr marL="0" lvl="4" indent="0" algn="r">
              <a:lnSpc>
                <a:spcPct val="100000"/>
              </a:lnSpc>
              <a:spcBef>
                <a:spcPts val="0"/>
              </a:spcBef>
              <a:spcAft>
                <a:spcPts val="0"/>
              </a:spcAft>
              <a:buClr>
                <a:srgbClr val="000000"/>
              </a:buClr>
              <a:buSzPts val="1200"/>
              <a:buFont typeface="Arial"/>
              <a:buNone/>
              <a:defRPr sz="1200"/>
            </a:lvl5pPr>
            <a:lvl6pPr marL="0" lvl="5" indent="0" algn="r">
              <a:lnSpc>
                <a:spcPct val="100000"/>
              </a:lnSpc>
              <a:spcBef>
                <a:spcPts val="0"/>
              </a:spcBef>
              <a:spcAft>
                <a:spcPts val="0"/>
              </a:spcAft>
              <a:buClr>
                <a:srgbClr val="000000"/>
              </a:buClr>
              <a:buSzPts val="1200"/>
              <a:buFont typeface="Arial"/>
              <a:buNone/>
              <a:defRPr sz="1200"/>
            </a:lvl6pPr>
            <a:lvl7pPr marL="0" lvl="6" indent="0" algn="r">
              <a:lnSpc>
                <a:spcPct val="100000"/>
              </a:lnSpc>
              <a:spcBef>
                <a:spcPts val="0"/>
              </a:spcBef>
              <a:spcAft>
                <a:spcPts val="0"/>
              </a:spcAft>
              <a:buClr>
                <a:srgbClr val="000000"/>
              </a:buClr>
              <a:buSzPts val="1200"/>
              <a:buFont typeface="Arial"/>
              <a:buNone/>
              <a:defRPr sz="1200"/>
            </a:lvl7pPr>
            <a:lvl8pPr marL="0" lvl="7" indent="0" algn="r">
              <a:lnSpc>
                <a:spcPct val="100000"/>
              </a:lnSpc>
              <a:spcBef>
                <a:spcPts val="0"/>
              </a:spcBef>
              <a:spcAft>
                <a:spcPts val="0"/>
              </a:spcAft>
              <a:buClr>
                <a:srgbClr val="000000"/>
              </a:buClr>
              <a:buSzPts val="1200"/>
              <a:buFont typeface="Arial"/>
              <a:buNone/>
              <a:defRPr sz="1200"/>
            </a:lvl8pPr>
            <a:lvl9pPr marL="0" lvl="8" indent="0" algn="r">
              <a:lnSpc>
                <a:spcPct val="100000"/>
              </a:lnSpc>
              <a:spcBef>
                <a:spcPts val="0"/>
              </a:spcBef>
              <a:spcAft>
                <a:spcPts val="0"/>
              </a:spcAft>
              <a:buClr>
                <a:srgbClr val="000000"/>
              </a:buClr>
              <a:buSzPts val="1200"/>
              <a:buFont typeface="Arial"/>
              <a:buNone/>
              <a:defRPr sz="12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Shape 5"/>
        <p:cNvGrpSpPr/>
        <p:nvPr/>
      </p:nvGrpSpPr>
      <p:grpSpPr>
        <a:xfrm>
          <a:off x="0" y="0"/>
          <a:ext cx="0" cy="0"/>
          <a:chOff x="0" y="0"/>
          <a:chExt cx="0" cy="0"/>
        </a:xfrm>
      </p:grpSpPr>
      <p:pic>
        <p:nvPicPr>
          <p:cNvPr id="6" name="Google Shape;6;p31"/>
          <p:cNvPicPr preferRelativeResize="0"/>
          <p:nvPr/>
        </p:nvPicPr>
        <p:blipFill rotWithShape="1">
          <a:blip r:embed="rId16">
            <a:alphaModFix amt="20000"/>
          </a:blip>
          <a:srcRect l="21250" t="9241" r="12566" b="20460"/>
          <a:stretch/>
        </p:blipFill>
        <p:spPr>
          <a:xfrm>
            <a:off x="-12034" y="0"/>
            <a:ext cx="18288002" cy="10287000"/>
          </a:xfrm>
          <a:prstGeom prst="rect">
            <a:avLst/>
          </a:prstGeom>
          <a:noFill/>
          <a:ln>
            <a:noFill/>
          </a:ln>
        </p:spPr>
      </p:pic>
      <p:sp>
        <p:nvSpPr>
          <p:cNvPr id="7" name="Google Shape;7;p31"/>
          <p:cNvSpPr/>
          <p:nvPr/>
        </p:nvSpPr>
        <p:spPr>
          <a:xfrm>
            <a:off x="-2" y="9634584"/>
            <a:ext cx="18288000" cy="134584"/>
          </a:xfrm>
          <a:prstGeom prst="rect">
            <a:avLst/>
          </a:prstGeom>
          <a:gradFill>
            <a:gsLst>
              <a:gs pos="0">
                <a:srgbClr val="5B838F">
                  <a:alpha val="89019"/>
                </a:srgbClr>
              </a:gs>
              <a:gs pos="80000">
                <a:srgbClr val="5B838F">
                  <a:alpha val="89019"/>
                </a:srgbClr>
              </a:gs>
              <a:gs pos="100000">
                <a:srgbClr val="494949"/>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8" name="Google Shape;8;p31"/>
          <p:cNvSpPr/>
          <p:nvPr/>
        </p:nvSpPr>
        <p:spPr>
          <a:xfrm>
            <a:off x="-2" y="9836350"/>
            <a:ext cx="18288000" cy="134584"/>
          </a:xfrm>
          <a:prstGeom prst="rect">
            <a:avLst/>
          </a:prstGeom>
          <a:gradFill>
            <a:gsLst>
              <a:gs pos="0">
                <a:srgbClr val="6B8A41">
                  <a:alpha val="89019"/>
                </a:srgbClr>
              </a:gs>
              <a:gs pos="80000">
                <a:srgbClr val="6B8A41">
                  <a:alpha val="89019"/>
                </a:srgbClr>
              </a:gs>
              <a:gs pos="100000">
                <a:srgbClr val="494949"/>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9" name="Google Shape;9;p31"/>
          <p:cNvSpPr/>
          <p:nvPr/>
        </p:nvSpPr>
        <p:spPr>
          <a:xfrm>
            <a:off x="-2" y="10038116"/>
            <a:ext cx="18288000" cy="134584"/>
          </a:xfrm>
          <a:prstGeom prst="rect">
            <a:avLst/>
          </a:prstGeom>
          <a:gradFill>
            <a:gsLst>
              <a:gs pos="0">
                <a:srgbClr val="D3763D">
                  <a:alpha val="89019"/>
                </a:srgbClr>
              </a:gs>
              <a:gs pos="80000">
                <a:srgbClr val="D3763D">
                  <a:alpha val="89019"/>
                </a:srgbClr>
              </a:gs>
              <a:gs pos="100000">
                <a:srgbClr val="494949"/>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10" name="Google Shape;10;p31"/>
          <p:cNvSpPr/>
          <p:nvPr/>
        </p:nvSpPr>
        <p:spPr>
          <a:xfrm>
            <a:off x="-12034" y="-1"/>
            <a:ext cx="18288002" cy="1815419"/>
          </a:xfrm>
          <a:prstGeom prst="rect">
            <a:avLst/>
          </a:prstGeom>
          <a:solidFill>
            <a:srgbClr val="678B96"/>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11" name="Google Shape;11;p31"/>
          <p:cNvSpPr txBox="1">
            <a:spLocks noGrp="1"/>
          </p:cNvSpPr>
          <p:nvPr>
            <p:ph type="title"/>
          </p:nvPr>
        </p:nvSpPr>
        <p:spPr>
          <a:xfrm>
            <a:off x="1257300" y="417094"/>
            <a:ext cx="15773400" cy="1016419"/>
          </a:xfrm>
          <a:prstGeom prst="rect">
            <a:avLst/>
          </a:prstGeom>
          <a:noFill/>
          <a:ln>
            <a:noFill/>
          </a:ln>
        </p:spPr>
        <p:txBody>
          <a:bodyPr spcFirstLastPara="1" wrap="square" lIns="45675" tIns="45675" rIns="45675" bIns="45675" anchor="t" anchorCtr="0">
            <a:normAutofit/>
          </a:bodyPr>
          <a:lstStyle>
            <a:lvl1pPr marR="0" lvl="0" algn="ctr" rtl="0">
              <a:lnSpc>
                <a:spcPct val="100000"/>
              </a:lnSpc>
              <a:spcBef>
                <a:spcPts val="0"/>
              </a:spcBef>
              <a:spcAft>
                <a:spcPts val="0"/>
              </a:spcAft>
              <a:buClr>
                <a:srgbClr val="262626"/>
              </a:buClr>
              <a:buSzPts val="5400"/>
              <a:buFont typeface="Quattrocento Sans"/>
              <a:buNone/>
              <a:defRPr sz="5400" b="1" i="0" u="none" strike="noStrike" cap="none">
                <a:solidFill>
                  <a:srgbClr val="262626"/>
                </a:solidFill>
                <a:latin typeface="Quattrocento Sans"/>
                <a:ea typeface="Quattrocento Sans"/>
                <a:cs typeface="Quattrocento Sans"/>
                <a:sym typeface="Quattrocento Sans"/>
              </a:defRPr>
            </a:lvl1pPr>
            <a:lvl2pPr marR="0" lvl="1" algn="ctr" rtl="0">
              <a:lnSpc>
                <a:spcPct val="100000"/>
              </a:lnSpc>
              <a:spcBef>
                <a:spcPts val="0"/>
              </a:spcBef>
              <a:spcAft>
                <a:spcPts val="0"/>
              </a:spcAft>
              <a:buClr>
                <a:srgbClr val="262626"/>
              </a:buClr>
              <a:buSzPts val="5400"/>
              <a:buFont typeface="Quattrocento Sans"/>
              <a:buNone/>
              <a:defRPr sz="5400" b="1" i="0" u="none" strike="noStrike" cap="none">
                <a:solidFill>
                  <a:srgbClr val="262626"/>
                </a:solidFill>
                <a:latin typeface="Quattrocento Sans"/>
                <a:ea typeface="Quattrocento Sans"/>
                <a:cs typeface="Quattrocento Sans"/>
                <a:sym typeface="Quattrocento Sans"/>
              </a:defRPr>
            </a:lvl2pPr>
            <a:lvl3pPr marR="0" lvl="2" algn="ctr" rtl="0">
              <a:lnSpc>
                <a:spcPct val="100000"/>
              </a:lnSpc>
              <a:spcBef>
                <a:spcPts val="0"/>
              </a:spcBef>
              <a:spcAft>
                <a:spcPts val="0"/>
              </a:spcAft>
              <a:buClr>
                <a:srgbClr val="262626"/>
              </a:buClr>
              <a:buSzPts val="5400"/>
              <a:buFont typeface="Quattrocento Sans"/>
              <a:buNone/>
              <a:defRPr sz="5400" b="1" i="0" u="none" strike="noStrike" cap="none">
                <a:solidFill>
                  <a:srgbClr val="262626"/>
                </a:solidFill>
                <a:latin typeface="Quattrocento Sans"/>
                <a:ea typeface="Quattrocento Sans"/>
                <a:cs typeface="Quattrocento Sans"/>
                <a:sym typeface="Quattrocento Sans"/>
              </a:defRPr>
            </a:lvl3pPr>
            <a:lvl4pPr marR="0" lvl="3" algn="ctr" rtl="0">
              <a:lnSpc>
                <a:spcPct val="100000"/>
              </a:lnSpc>
              <a:spcBef>
                <a:spcPts val="0"/>
              </a:spcBef>
              <a:spcAft>
                <a:spcPts val="0"/>
              </a:spcAft>
              <a:buClr>
                <a:srgbClr val="262626"/>
              </a:buClr>
              <a:buSzPts val="5400"/>
              <a:buFont typeface="Quattrocento Sans"/>
              <a:buNone/>
              <a:defRPr sz="5400" b="1" i="0" u="none" strike="noStrike" cap="none">
                <a:solidFill>
                  <a:srgbClr val="262626"/>
                </a:solidFill>
                <a:latin typeface="Quattrocento Sans"/>
                <a:ea typeface="Quattrocento Sans"/>
                <a:cs typeface="Quattrocento Sans"/>
                <a:sym typeface="Quattrocento Sans"/>
              </a:defRPr>
            </a:lvl4pPr>
            <a:lvl5pPr marR="0" lvl="4" algn="ctr" rtl="0">
              <a:lnSpc>
                <a:spcPct val="100000"/>
              </a:lnSpc>
              <a:spcBef>
                <a:spcPts val="0"/>
              </a:spcBef>
              <a:spcAft>
                <a:spcPts val="0"/>
              </a:spcAft>
              <a:buClr>
                <a:srgbClr val="262626"/>
              </a:buClr>
              <a:buSzPts val="5400"/>
              <a:buFont typeface="Quattrocento Sans"/>
              <a:buNone/>
              <a:defRPr sz="5400" b="1" i="0" u="none" strike="noStrike" cap="none">
                <a:solidFill>
                  <a:srgbClr val="262626"/>
                </a:solidFill>
                <a:latin typeface="Quattrocento Sans"/>
                <a:ea typeface="Quattrocento Sans"/>
                <a:cs typeface="Quattrocento Sans"/>
                <a:sym typeface="Quattrocento Sans"/>
              </a:defRPr>
            </a:lvl5pPr>
            <a:lvl6pPr marR="0" lvl="5" algn="ctr" rtl="0">
              <a:lnSpc>
                <a:spcPct val="100000"/>
              </a:lnSpc>
              <a:spcBef>
                <a:spcPts val="0"/>
              </a:spcBef>
              <a:spcAft>
                <a:spcPts val="0"/>
              </a:spcAft>
              <a:buClr>
                <a:srgbClr val="262626"/>
              </a:buClr>
              <a:buSzPts val="5400"/>
              <a:buFont typeface="Quattrocento Sans"/>
              <a:buNone/>
              <a:defRPr sz="5400" b="1" i="0" u="none" strike="noStrike" cap="none">
                <a:solidFill>
                  <a:srgbClr val="262626"/>
                </a:solidFill>
                <a:latin typeface="Quattrocento Sans"/>
                <a:ea typeface="Quattrocento Sans"/>
                <a:cs typeface="Quattrocento Sans"/>
                <a:sym typeface="Quattrocento Sans"/>
              </a:defRPr>
            </a:lvl6pPr>
            <a:lvl7pPr marR="0" lvl="6" algn="ctr" rtl="0">
              <a:lnSpc>
                <a:spcPct val="100000"/>
              </a:lnSpc>
              <a:spcBef>
                <a:spcPts val="0"/>
              </a:spcBef>
              <a:spcAft>
                <a:spcPts val="0"/>
              </a:spcAft>
              <a:buClr>
                <a:srgbClr val="262626"/>
              </a:buClr>
              <a:buSzPts val="5400"/>
              <a:buFont typeface="Quattrocento Sans"/>
              <a:buNone/>
              <a:defRPr sz="5400" b="1" i="0" u="none" strike="noStrike" cap="none">
                <a:solidFill>
                  <a:srgbClr val="262626"/>
                </a:solidFill>
                <a:latin typeface="Quattrocento Sans"/>
                <a:ea typeface="Quattrocento Sans"/>
                <a:cs typeface="Quattrocento Sans"/>
                <a:sym typeface="Quattrocento Sans"/>
              </a:defRPr>
            </a:lvl7pPr>
            <a:lvl8pPr marR="0" lvl="7" algn="ctr" rtl="0">
              <a:lnSpc>
                <a:spcPct val="100000"/>
              </a:lnSpc>
              <a:spcBef>
                <a:spcPts val="0"/>
              </a:spcBef>
              <a:spcAft>
                <a:spcPts val="0"/>
              </a:spcAft>
              <a:buClr>
                <a:srgbClr val="262626"/>
              </a:buClr>
              <a:buSzPts val="5400"/>
              <a:buFont typeface="Quattrocento Sans"/>
              <a:buNone/>
              <a:defRPr sz="5400" b="1" i="0" u="none" strike="noStrike" cap="none">
                <a:solidFill>
                  <a:srgbClr val="262626"/>
                </a:solidFill>
                <a:latin typeface="Quattrocento Sans"/>
                <a:ea typeface="Quattrocento Sans"/>
                <a:cs typeface="Quattrocento Sans"/>
                <a:sym typeface="Quattrocento Sans"/>
              </a:defRPr>
            </a:lvl8pPr>
            <a:lvl9pPr marR="0" lvl="8" algn="ctr" rtl="0">
              <a:lnSpc>
                <a:spcPct val="100000"/>
              </a:lnSpc>
              <a:spcBef>
                <a:spcPts val="0"/>
              </a:spcBef>
              <a:spcAft>
                <a:spcPts val="0"/>
              </a:spcAft>
              <a:buClr>
                <a:srgbClr val="262626"/>
              </a:buClr>
              <a:buSzPts val="5400"/>
              <a:buFont typeface="Quattrocento Sans"/>
              <a:buNone/>
              <a:defRPr sz="5400" b="1" i="0" u="none" strike="noStrike" cap="none">
                <a:solidFill>
                  <a:srgbClr val="262626"/>
                </a:solidFill>
                <a:latin typeface="Quattrocento Sans"/>
                <a:ea typeface="Quattrocento Sans"/>
                <a:cs typeface="Quattrocento Sans"/>
                <a:sym typeface="Quattrocento Sans"/>
              </a:defRPr>
            </a:lvl9pPr>
          </a:lstStyle>
          <a:p>
            <a:endParaRPr/>
          </a:p>
        </p:txBody>
      </p:sp>
      <p:sp>
        <p:nvSpPr>
          <p:cNvPr id="12" name="Google Shape;12;p31"/>
          <p:cNvSpPr txBox="1">
            <a:spLocks noGrp="1"/>
          </p:cNvSpPr>
          <p:nvPr>
            <p:ph type="body" idx="1"/>
          </p:nvPr>
        </p:nvSpPr>
        <p:spPr>
          <a:xfrm>
            <a:off x="914400" y="2400300"/>
            <a:ext cx="16459200" cy="7886700"/>
          </a:xfrm>
          <a:prstGeom prst="rect">
            <a:avLst/>
          </a:prstGeom>
          <a:noFill/>
          <a:ln>
            <a:noFill/>
          </a:ln>
        </p:spPr>
        <p:txBody>
          <a:bodyPr spcFirstLastPara="1" wrap="square" lIns="45700" tIns="45700" rIns="45700"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 name="Google Shape;13;p31"/>
          <p:cNvSpPr txBox="1">
            <a:spLocks noGrp="1"/>
          </p:cNvSpPr>
          <p:nvPr>
            <p:ph type="sldNum" idx="12"/>
          </p:nvPr>
        </p:nvSpPr>
        <p:spPr>
          <a:xfrm>
            <a:off x="8839200" y="9260681"/>
            <a:ext cx="4267200" cy="547688"/>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2" Type="http://schemas.openxmlformats.org/officeDocument/2006/relationships/hyperlink" Target="http://dx.doi.org/10.2305/IUCN.UK.2014-2.RLTS.T12763A45222303.en"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www.svis.law.hku.hk/"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
          <p:cNvSpPr txBox="1">
            <a:spLocks noGrp="1"/>
          </p:cNvSpPr>
          <p:nvPr>
            <p:ph type="title"/>
          </p:nvPr>
        </p:nvSpPr>
        <p:spPr>
          <a:xfrm>
            <a:off x="1626599" y="3111744"/>
            <a:ext cx="15034801" cy="2451938"/>
          </a:xfrm>
          <a:prstGeom prst="rect">
            <a:avLst/>
          </a:prstGeom>
          <a:noFill/>
          <a:ln>
            <a:noFill/>
          </a:ln>
        </p:spPr>
        <p:txBody>
          <a:bodyPr spcFirstLastPara="1" wrap="square" lIns="45675" tIns="45675" rIns="45675" bIns="45675" anchor="t" anchorCtr="0">
            <a:noAutofit/>
          </a:bodyPr>
          <a:lstStyle/>
          <a:p>
            <a:pPr marL="0" marR="0" lvl="0" indent="0" algn="ctr" rtl="0">
              <a:lnSpc>
                <a:spcPct val="100000"/>
              </a:lnSpc>
              <a:spcBef>
                <a:spcPts val="0"/>
              </a:spcBef>
              <a:spcAft>
                <a:spcPts val="0"/>
              </a:spcAft>
              <a:buClr>
                <a:srgbClr val="F2F2F2"/>
              </a:buClr>
              <a:buSzPts val="8000"/>
              <a:buFont typeface="Quattrocento Sans"/>
              <a:buNone/>
            </a:pPr>
            <a:r>
              <a:rPr lang="en-HK" b="0" dirty="0"/>
              <a:t>Using Species Victim Impact Statements to Effectively Address Wildlife Crime</a:t>
            </a:r>
            <a:endParaRPr sz="5400" b="0" dirty="0"/>
          </a:p>
        </p:txBody>
      </p:sp>
      <p:sp>
        <p:nvSpPr>
          <p:cNvPr id="126" name="Google Shape;126;p1"/>
          <p:cNvSpPr txBox="1">
            <a:spLocks noGrp="1"/>
          </p:cNvSpPr>
          <p:nvPr>
            <p:ph type="body" idx="1"/>
          </p:nvPr>
        </p:nvSpPr>
        <p:spPr>
          <a:xfrm>
            <a:off x="3418052" y="6134100"/>
            <a:ext cx="10970525" cy="1066800"/>
          </a:xfrm>
          <a:prstGeom prst="rect">
            <a:avLst/>
          </a:prstGeom>
          <a:noFill/>
          <a:ln>
            <a:noFill/>
          </a:ln>
        </p:spPr>
        <p:txBody>
          <a:bodyPr spcFirstLastPara="1" wrap="square" lIns="45675" tIns="45675" rIns="45675" bIns="45675" anchor="t" anchorCtr="0">
            <a:noAutofit/>
          </a:bodyPr>
          <a:lstStyle/>
          <a:p>
            <a:r>
              <a:rPr lang="en-HK" sz="5400" b="1" dirty="0"/>
              <a:t>Professor Amanda </a:t>
            </a:r>
            <a:r>
              <a:rPr lang="en-HK" sz="5400" b="1" dirty="0" err="1"/>
              <a:t>Whitfort</a:t>
            </a:r>
            <a:endParaRPr lang="en-HK" sz="5400" b="1" dirty="0"/>
          </a:p>
          <a:p>
            <a:r>
              <a:rPr lang="en-HK" sz="4400" dirty="0"/>
              <a:t>The University of Hong Kong</a:t>
            </a:r>
            <a:endParaRPr lang="en-US" sz="4400" dirty="0"/>
          </a:p>
          <a:p>
            <a:pPr marL="0" lvl="0" indent="0" algn="ctr" rtl="0">
              <a:lnSpc>
                <a:spcPct val="100000"/>
              </a:lnSpc>
              <a:spcBef>
                <a:spcPts val="0"/>
              </a:spcBef>
              <a:spcAft>
                <a:spcPts val="0"/>
              </a:spcAft>
              <a:buClr>
                <a:srgbClr val="F2F2F2"/>
              </a:buClr>
              <a:buSzPts val="3239"/>
              <a:buFont typeface="Quattrocento Sans"/>
              <a:buNone/>
            </a:pPr>
            <a:br>
              <a:rPr lang="en-US" sz="4400" dirty="0"/>
            </a:br>
            <a:endParaRPr sz="4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075824" y="1985962"/>
            <a:ext cx="10854239" cy="7494359"/>
          </a:xfrm>
          <a:prstGeom prst="rect">
            <a:avLst/>
          </a:prstGeom>
        </p:spPr>
        <p:txBody>
          <a:bodyPr wrap="square">
            <a:spAutoFit/>
          </a:bodyPr>
          <a:lstStyle/>
          <a:p>
            <a:r>
              <a:rPr lang="en-US" sz="2800" b="1" u="sng" dirty="0">
                <a:solidFill>
                  <a:srgbClr val="FFC000"/>
                </a:solidFill>
                <a:latin typeface="Quattrocento Sans" panose="020B0502050000020003" pitchFamily="34" charset="0"/>
                <a:cs typeface="Calibri" panose="020F0502020204030204" pitchFamily="34" charset="0"/>
              </a:rPr>
              <a:t>Ecosystem Impacts</a:t>
            </a:r>
          </a:p>
          <a:p>
            <a:br>
              <a:rPr lang="en-US" sz="2500" dirty="0">
                <a:solidFill>
                  <a:schemeClr val="bg2">
                    <a:lumMod val="20000"/>
                    <a:lumOff val="80000"/>
                  </a:schemeClr>
                </a:solidFill>
                <a:latin typeface="Quattrocento Sans" panose="020B0502050000020003" pitchFamily="34" charset="0"/>
                <a:cs typeface="Calibri" panose="020F0502020204030204" pitchFamily="34" charset="0"/>
              </a:rPr>
            </a:br>
            <a:r>
              <a:rPr lang="en-US" sz="2500" dirty="0">
                <a:solidFill>
                  <a:schemeClr val="bg2">
                    <a:lumMod val="20000"/>
                    <a:lumOff val="80000"/>
                  </a:schemeClr>
                </a:solidFill>
                <a:latin typeface="Quattrocento Sans" panose="020B0502050000020003" pitchFamily="34" charset="0"/>
                <a:cs typeface="Calibri" panose="020F0502020204030204" pitchFamily="34" charset="0"/>
              </a:rPr>
              <a:t>Pangolin feed on ants and termites and be prey to large carnivores such as tigers, pythons and leopards. Loss of pangolin populations would result in the disruption of the energy cycle of the ecosystem. Attempts to establish captive bred pangolin populations to save the species have been unsuccessful as pangolins are extremely difficult to both maintain in captivity and to breed.</a:t>
            </a:r>
          </a:p>
          <a:p>
            <a:endParaRPr lang="en-HK" sz="2500" dirty="0">
              <a:solidFill>
                <a:schemeClr val="bg2">
                  <a:lumMod val="20000"/>
                  <a:lumOff val="80000"/>
                </a:schemeClr>
              </a:solidFill>
              <a:latin typeface="Quattrocento Sans" panose="020B0502050000020003" pitchFamily="34" charset="0"/>
              <a:cs typeface="Calibri" panose="020F0502020204030204" pitchFamily="34" charset="0"/>
            </a:endParaRPr>
          </a:p>
          <a:p>
            <a:r>
              <a:rPr lang="en-HK" sz="2800" b="1" u="sng" dirty="0">
                <a:solidFill>
                  <a:srgbClr val="FFC000"/>
                </a:solidFill>
                <a:latin typeface="Quattrocento Sans" panose="020B0502050000020003" pitchFamily="34" charset="0"/>
                <a:cs typeface="Calibri" panose="020F0502020204030204" pitchFamily="34" charset="0"/>
              </a:rPr>
              <a:t>Welfare Concerns</a:t>
            </a:r>
          </a:p>
          <a:p>
            <a:endParaRPr lang="en-HK" sz="2500" dirty="0">
              <a:solidFill>
                <a:schemeClr val="bg2">
                  <a:lumMod val="20000"/>
                  <a:lumOff val="80000"/>
                </a:schemeClr>
              </a:solidFill>
              <a:latin typeface="Quattrocento Sans" panose="020B0502050000020003" pitchFamily="34" charset="0"/>
              <a:cs typeface="Calibri" panose="020F0502020204030204" pitchFamily="34" charset="0"/>
            </a:endParaRPr>
          </a:p>
          <a:p>
            <a:r>
              <a:rPr lang="en-US" sz="2500" dirty="0">
                <a:solidFill>
                  <a:schemeClr val="bg2">
                    <a:lumMod val="20000"/>
                    <a:lumOff val="80000"/>
                  </a:schemeClr>
                </a:solidFill>
                <a:latin typeface="Quattrocento Sans" panose="020B0502050000020003" pitchFamily="34" charset="0"/>
                <a:cs typeface="Calibri" panose="020F0502020204030204" pitchFamily="34" charset="0"/>
              </a:rPr>
              <a:t>In transport, pangolins are commonly tied into sacks and must remain in the tight ball position curled into for protection on capture. They will not be provided with water or food and may travel for days before reaching final destinations which may be restaurants, markets or descaling houses.</a:t>
            </a:r>
          </a:p>
          <a:p>
            <a:endParaRPr lang="en-HK" sz="2500" dirty="0">
              <a:solidFill>
                <a:schemeClr val="bg2">
                  <a:lumMod val="20000"/>
                  <a:lumOff val="80000"/>
                </a:schemeClr>
              </a:solidFill>
              <a:latin typeface="Quattrocento Sans" panose="020B0502050000020003" pitchFamily="34" charset="0"/>
              <a:cs typeface="Calibri" panose="020F0502020204030204" pitchFamily="34" charset="0"/>
            </a:endParaRPr>
          </a:p>
          <a:p>
            <a:r>
              <a:rPr lang="en-HK" sz="2800" b="1" u="sng" dirty="0">
                <a:solidFill>
                  <a:srgbClr val="FFC000"/>
                </a:solidFill>
                <a:latin typeface="Quattrocento Sans" panose="020B0502050000020003" pitchFamily="34" charset="0"/>
                <a:cs typeface="Calibri" panose="020F0502020204030204" pitchFamily="34" charset="0"/>
              </a:rPr>
              <a:t>Pathogen Concerns</a:t>
            </a:r>
            <a:endParaRPr lang="en-US" sz="2800" b="1" u="sng" dirty="0">
              <a:solidFill>
                <a:srgbClr val="FFC000"/>
              </a:solidFill>
              <a:latin typeface="Quattrocento Sans" panose="020B0502050000020003" pitchFamily="34" charset="0"/>
              <a:cs typeface="Calibri" panose="020F0502020204030204" pitchFamily="34" charset="0"/>
            </a:endParaRPr>
          </a:p>
          <a:p>
            <a:endParaRPr lang="en-US" sz="2500" dirty="0">
              <a:solidFill>
                <a:schemeClr val="bg2">
                  <a:lumMod val="20000"/>
                  <a:lumOff val="80000"/>
                </a:schemeClr>
              </a:solidFill>
              <a:latin typeface="Quattrocento Sans" panose="020B0502050000020003" pitchFamily="34" charset="0"/>
              <a:cs typeface="Calibri" panose="020F0502020204030204" pitchFamily="34" charset="0"/>
            </a:endParaRPr>
          </a:p>
          <a:p>
            <a:r>
              <a:rPr lang="en-US" sz="2500" dirty="0">
                <a:solidFill>
                  <a:schemeClr val="bg2">
                    <a:lumMod val="20000"/>
                    <a:lumOff val="80000"/>
                  </a:schemeClr>
                </a:solidFill>
                <a:latin typeface="Quattrocento Sans" panose="020B0502050000020003" pitchFamily="34" charset="0"/>
                <a:cs typeface="Calibri" panose="020F0502020204030204" pitchFamily="34" charset="0"/>
              </a:rPr>
              <a:t>Pangolins have been found to carry a coronavirus closely related to SARS-CoV-2, the virus that causes Covid-19. </a:t>
            </a:r>
          </a:p>
        </p:txBody>
      </p:sp>
      <p:sp>
        <p:nvSpPr>
          <p:cNvPr id="6" name="TextBox 5">
            <a:extLst>
              <a:ext uri="{FF2B5EF4-FFF2-40B4-BE49-F238E27FC236}">
                <a16:creationId xmlns:a16="http://schemas.microsoft.com/office/drawing/2014/main" id="{53E2CD48-8C48-CB5B-948C-E0846CCE3B73}"/>
              </a:ext>
            </a:extLst>
          </p:cNvPr>
          <p:cNvSpPr txBox="1"/>
          <p:nvPr/>
        </p:nvSpPr>
        <p:spPr>
          <a:xfrm>
            <a:off x="3243262" y="510314"/>
            <a:ext cx="13544549" cy="923330"/>
          </a:xfrm>
          <a:prstGeom prst="rect">
            <a:avLst/>
          </a:prstGeom>
          <a:noFill/>
        </p:spPr>
        <p:txBody>
          <a:bodyPr wrap="square" rtlCol="0">
            <a:spAutoFit/>
          </a:bodyPr>
          <a:lstStyle/>
          <a:p>
            <a:r>
              <a:rPr lang="en-HK" sz="5400" b="1" dirty="0">
                <a:solidFill>
                  <a:schemeClr val="tx1"/>
                </a:solidFill>
                <a:latin typeface="Quattrocento Sans" panose="020B0502050000020003" pitchFamily="34" charset="0"/>
              </a:rPr>
              <a:t>SUNDA PANGOLIN -  Major Impacts</a:t>
            </a:r>
            <a:endParaRPr lang="en-US" sz="5400" b="1" dirty="0">
              <a:solidFill>
                <a:schemeClr val="tx1"/>
              </a:solidFill>
              <a:latin typeface="Quattrocento Sans" panose="020B0502050000020003"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19462" y="3486150"/>
            <a:ext cx="5226902" cy="4697615"/>
          </a:xfrm>
          <a:prstGeom prst="rect">
            <a:avLst/>
          </a:prstGeom>
        </p:spPr>
      </p:pic>
    </p:spTree>
    <p:extLst>
      <p:ext uri="{BB962C8B-B14F-4D97-AF65-F5344CB8AC3E}">
        <p14:creationId xmlns:p14="http://schemas.microsoft.com/office/powerpoint/2010/main" val="551477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82992" y="2100828"/>
            <a:ext cx="10547033" cy="7171194"/>
          </a:xfrm>
          <a:prstGeom prst="rect">
            <a:avLst/>
          </a:prstGeom>
        </p:spPr>
        <p:txBody>
          <a:bodyPr wrap="square">
            <a:spAutoFit/>
          </a:bodyPr>
          <a:lstStyle/>
          <a:p>
            <a:r>
              <a:rPr lang="en-US" sz="2400" b="1" u="sng" dirty="0">
                <a:solidFill>
                  <a:srgbClr val="FFC000"/>
                </a:solidFill>
                <a:latin typeface="Quattrocento Sans" panose="020B0502050000020003" pitchFamily="34" charset="0"/>
                <a:ea typeface="Calibri" panose="020F0502020204030204" pitchFamily="34" charset="0"/>
                <a:cs typeface="Calibri" panose="020F0502020204030204" pitchFamily="34" charset="0"/>
              </a:rPr>
              <a:t>HKSAR v Huang </a:t>
            </a:r>
            <a:r>
              <a:rPr lang="en-US" sz="2400" b="1" u="sng" dirty="0" err="1">
                <a:solidFill>
                  <a:srgbClr val="FFC000"/>
                </a:solidFill>
                <a:latin typeface="Quattrocento Sans" panose="020B0502050000020003" pitchFamily="34" charset="0"/>
                <a:ea typeface="Calibri" panose="020F0502020204030204" pitchFamily="34" charset="0"/>
                <a:cs typeface="Calibri" panose="020F0502020204030204" pitchFamily="34" charset="0"/>
              </a:rPr>
              <a:t>Zengxuan</a:t>
            </a:r>
            <a:r>
              <a:rPr lang="en-US" sz="2400" b="1" u="sng" dirty="0">
                <a:solidFill>
                  <a:srgbClr val="FFC000"/>
                </a:solidFill>
                <a:latin typeface="Quattrocento Sans" panose="020B0502050000020003" pitchFamily="34" charset="0"/>
                <a:ea typeface="Calibri" panose="020F0502020204030204" pitchFamily="34" charset="0"/>
                <a:cs typeface="Calibri" panose="020F0502020204030204" pitchFamily="34" charset="0"/>
              </a:rPr>
              <a:t>  DCCC240/2019, District Court of Hong Kong.</a:t>
            </a:r>
            <a:r>
              <a:rPr lang="en-US" sz="2400" dirty="0">
                <a:solidFill>
                  <a:srgbClr val="FFC000"/>
                </a:solidFill>
                <a:latin typeface="Quattrocento Sans" panose="020B0502050000020003" pitchFamily="34" charset="0"/>
                <a:ea typeface="Calibri" panose="020F0502020204030204" pitchFamily="34" charset="0"/>
                <a:cs typeface="Calibri" panose="020F0502020204030204" pitchFamily="34" charset="0"/>
              </a:rPr>
              <a:t> </a:t>
            </a:r>
            <a:r>
              <a:rPr lang="en-US" sz="200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In 2018, customs officers </a:t>
            </a:r>
            <a:r>
              <a:rPr lang="en-US" sz="2400" b="1" u="sng" dirty="0">
                <a:solidFill>
                  <a:srgbClr val="FFC000"/>
                </a:solidFill>
                <a:latin typeface="Quattrocento Sans" panose="020B0502050000020003" pitchFamily="34" charset="0"/>
                <a:ea typeface="Calibri" panose="020F0502020204030204" pitchFamily="34" charset="0"/>
                <a:cs typeface="Calibri" panose="020F0502020204030204" pitchFamily="34" charset="0"/>
              </a:rPr>
              <a:t>intercepted eight boxes containing 65 kg of pangolin scales </a:t>
            </a:r>
            <a:r>
              <a:rPr lang="en-US" sz="200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and delivered them to an address under surveillance. The defendant was convicted of conspiracy to import unmanifested goods, and sentenced to 48 months’ imprisonment reduced to 32 months for pleading guilty</a:t>
            </a:r>
            <a:r>
              <a:rPr lang="en-US" sz="240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a:t>
            </a:r>
          </a:p>
          <a:p>
            <a:endParaRPr lang="en-US" sz="240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endParaRPr>
          </a:p>
          <a:p>
            <a:r>
              <a:rPr lang="en-US" sz="2000" dirty="0" err="1">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Longling</a:t>
            </a:r>
            <a:r>
              <a:rPr lang="en-US" sz="200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 County court in Yunnan Province sentenced Ning Deliu to one month imprisonment and a fine of 3,000 yuan. Ning’s car was stopped at a border police checkpoint in Longling county and </a:t>
            </a:r>
            <a:r>
              <a:rPr lang="en-US" sz="2400" b="1" u="sng" dirty="0">
                <a:solidFill>
                  <a:srgbClr val="FFC000"/>
                </a:solidFill>
                <a:latin typeface="Quattrocento Sans" panose="020B0502050000020003" pitchFamily="34" charset="0"/>
                <a:ea typeface="Calibri" panose="020F0502020204030204" pitchFamily="34" charset="0"/>
                <a:cs typeface="Calibri" panose="020F0502020204030204" pitchFamily="34" charset="0"/>
              </a:rPr>
              <a:t>a bag containing 134 grams of Sunda pangolin scales was found.</a:t>
            </a:r>
            <a:r>
              <a:rPr lang="en-US" sz="240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 </a:t>
            </a:r>
            <a:r>
              <a:rPr lang="en-US" sz="200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The value of the scales was 23,782 yuan. Case number:（2021）</a:t>
            </a:r>
            <a:r>
              <a:rPr lang="ja-JP" altLang="en-US" sz="2000" dirty="0">
                <a:solidFill>
                  <a:schemeClr val="bg2">
                    <a:lumMod val="20000"/>
                    <a:lumOff val="80000"/>
                  </a:schemeClr>
                </a:solidFill>
                <a:latin typeface="Quattrocento Sans" panose="020B0502050000020003" pitchFamily="34" charset="0"/>
                <a:cs typeface="Calibri" panose="020F0502020204030204" pitchFamily="34" charset="0"/>
              </a:rPr>
              <a:t>云</a:t>
            </a:r>
            <a:r>
              <a:rPr lang="en-US" altLang="ja-JP" sz="200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0523</a:t>
            </a:r>
            <a:r>
              <a:rPr lang="ja-JP" altLang="en-US" sz="2000" dirty="0">
                <a:solidFill>
                  <a:schemeClr val="bg2">
                    <a:lumMod val="20000"/>
                    <a:lumOff val="80000"/>
                  </a:schemeClr>
                </a:solidFill>
                <a:latin typeface="Quattrocento Sans" panose="020B0502050000020003" pitchFamily="34" charset="0"/>
                <a:cs typeface="Calibri" panose="020F0502020204030204" pitchFamily="34" charset="0"/>
              </a:rPr>
              <a:t>刑初</a:t>
            </a:r>
            <a:r>
              <a:rPr lang="en-US" altLang="ja-JP" sz="200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15</a:t>
            </a:r>
            <a:r>
              <a:rPr lang="ja-JP" altLang="en-US" sz="2000" dirty="0">
                <a:solidFill>
                  <a:schemeClr val="bg2">
                    <a:lumMod val="20000"/>
                    <a:lumOff val="80000"/>
                  </a:schemeClr>
                </a:solidFill>
                <a:latin typeface="Quattrocento Sans" panose="020B0502050000020003" pitchFamily="34" charset="0"/>
                <a:cs typeface="Calibri" panose="020F0502020204030204" pitchFamily="34" charset="0"/>
              </a:rPr>
              <a:t>号</a:t>
            </a:r>
            <a:endParaRPr lang="ja-JP" altLang="en-US" sz="2400" dirty="0">
              <a:solidFill>
                <a:schemeClr val="bg2">
                  <a:lumMod val="20000"/>
                  <a:lumOff val="80000"/>
                </a:schemeClr>
              </a:solidFill>
              <a:latin typeface="Quattrocento Sans" panose="020B0502050000020003" pitchFamily="34" charset="0"/>
              <a:cs typeface="Calibri" panose="020F0502020204030204" pitchFamily="34" charset="0"/>
            </a:endParaRPr>
          </a:p>
          <a:p>
            <a:br>
              <a:rPr lang="ja-JP" altLang="en-US" sz="2400" dirty="0">
                <a:solidFill>
                  <a:schemeClr val="bg2">
                    <a:lumMod val="20000"/>
                    <a:lumOff val="80000"/>
                  </a:schemeClr>
                </a:solidFill>
                <a:latin typeface="Quattrocento Sans" panose="020B0502050000020003" pitchFamily="34" charset="0"/>
                <a:cs typeface="Calibri" panose="020F0502020204030204" pitchFamily="34" charset="0"/>
              </a:rPr>
            </a:br>
            <a:r>
              <a:rPr lang="en-US" sz="200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Court in Guangxing City, Guangxi Autonomous Region, sentenced Vietnamese national Pham Van Vu to 3 years and a fine of 30,000 yuan for smuggling. Pham was arrested after </a:t>
            </a:r>
            <a:r>
              <a:rPr lang="en-US" sz="2400" b="1" u="sng" dirty="0">
                <a:solidFill>
                  <a:srgbClr val="FFC000"/>
                </a:solidFill>
                <a:latin typeface="Quattrocento Sans" panose="020B0502050000020003" pitchFamily="34" charset="0"/>
                <a:ea typeface="Calibri" panose="020F0502020204030204" pitchFamily="34" charset="0"/>
                <a:cs typeface="Calibri" panose="020F0502020204030204" pitchFamily="34" charset="0"/>
              </a:rPr>
              <a:t>crossing the Viet-Sino border carrying 30.15kg of scales of Sunda pangolin</a:t>
            </a:r>
            <a:r>
              <a:rPr lang="en-US" sz="240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 </a:t>
            </a:r>
            <a:r>
              <a:rPr lang="en-US" sz="200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The value of the scales was estimated at 562,800 yuan. Pham worked on behalf of two Chinese accomplices. Case number:（2021）</a:t>
            </a:r>
            <a:r>
              <a:rPr lang="ja-JP" altLang="en-US" sz="2000" dirty="0">
                <a:solidFill>
                  <a:schemeClr val="bg2">
                    <a:lumMod val="20000"/>
                    <a:lumOff val="80000"/>
                  </a:schemeClr>
                </a:solidFill>
                <a:latin typeface="Quattrocento Sans" panose="020B0502050000020003" pitchFamily="34" charset="0"/>
                <a:cs typeface="Calibri" panose="020F0502020204030204" pitchFamily="34" charset="0"/>
              </a:rPr>
              <a:t>桂</a:t>
            </a:r>
            <a:r>
              <a:rPr lang="en-US" altLang="ja-JP" sz="200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0681</a:t>
            </a:r>
            <a:r>
              <a:rPr lang="ja-JP" altLang="en-US" sz="2000" dirty="0">
                <a:solidFill>
                  <a:schemeClr val="bg2">
                    <a:lumMod val="20000"/>
                    <a:lumOff val="80000"/>
                  </a:schemeClr>
                </a:solidFill>
                <a:latin typeface="Quattrocento Sans" panose="020B0502050000020003" pitchFamily="34" charset="0"/>
                <a:cs typeface="Calibri" panose="020F0502020204030204" pitchFamily="34" charset="0"/>
              </a:rPr>
              <a:t>刑初</a:t>
            </a:r>
            <a:r>
              <a:rPr lang="en-US" altLang="ja-JP" sz="200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4</a:t>
            </a:r>
            <a:r>
              <a:rPr lang="ja-JP" altLang="en-US" sz="2000" dirty="0">
                <a:solidFill>
                  <a:schemeClr val="bg2">
                    <a:lumMod val="20000"/>
                    <a:lumOff val="80000"/>
                  </a:schemeClr>
                </a:solidFill>
                <a:latin typeface="Quattrocento Sans" panose="020B0502050000020003" pitchFamily="34" charset="0"/>
                <a:cs typeface="Calibri" panose="020F0502020204030204" pitchFamily="34" charset="0"/>
              </a:rPr>
              <a:t>号</a:t>
            </a:r>
          </a:p>
          <a:p>
            <a:br>
              <a:rPr lang="ja-JP" altLang="en-US" sz="2400" dirty="0">
                <a:solidFill>
                  <a:schemeClr val="bg2">
                    <a:lumMod val="20000"/>
                    <a:lumOff val="80000"/>
                  </a:schemeClr>
                </a:solidFill>
                <a:latin typeface="Quattrocento Sans" panose="020B0502050000020003" pitchFamily="34" charset="0"/>
                <a:cs typeface="Calibri" panose="020F0502020204030204" pitchFamily="34" charset="0"/>
              </a:rPr>
            </a:br>
            <a:r>
              <a:rPr lang="en-US" sz="200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Cuiping District Court of Yibin city, Sichuan Province, sentenced Xiong Yiping to 6 months, suspended for one year, and a fine of 2,000 yuan. Xiong was </a:t>
            </a:r>
            <a:r>
              <a:rPr lang="en-US" sz="2400" b="1" u="sng" dirty="0">
                <a:solidFill>
                  <a:srgbClr val="FFC000"/>
                </a:solidFill>
                <a:latin typeface="Quattrocento Sans" panose="020B0502050000020003" pitchFamily="34" charset="0"/>
                <a:ea typeface="Calibri" panose="020F0502020204030204" pitchFamily="34" charset="0"/>
                <a:cs typeface="Calibri" panose="020F0502020204030204" pitchFamily="34" charset="0"/>
              </a:rPr>
              <a:t>selling processed pangolin scales, in her pharmacy</a:t>
            </a:r>
            <a:r>
              <a:rPr lang="en-US" sz="240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 </a:t>
            </a:r>
            <a:r>
              <a:rPr lang="en-US" sz="200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She purchased them for 7 yuan per gram, and resold it for 10 -14 yuan per gram. She sold 38 grams before her arrest. Case number:（2021）</a:t>
            </a:r>
            <a:r>
              <a:rPr lang="ja-JP" altLang="en-US" sz="2000" dirty="0">
                <a:solidFill>
                  <a:schemeClr val="bg2">
                    <a:lumMod val="20000"/>
                    <a:lumOff val="80000"/>
                  </a:schemeClr>
                </a:solidFill>
                <a:latin typeface="Quattrocento Sans" panose="020B0502050000020003" pitchFamily="34" charset="0"/>
                <a:cs typeface="Calibri" panose="020F0502020204030204" pitchFamily="34" charset="0"/>
              </a:rPr>
              <a:t>川</a:t>
            </a:r>
            <a:r>
              <a:rPr lang="en-US" altLang="ja-JP" sz="200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1502</a:t>
            </a:r>
            <a:r>
              <a:rPr lang="ja-JP" altLang="en-US" sz="2000" dirty="0">
                <a:solidFill>
                  <a:schemeClr val="bg2">
                    <a:lumMod val="20000"/>
                    <a:lumOff val="80000"/>
                  </a:schemeClr>
                </a:solidFill>
                <a:latin typeface="Quattrocento Sans" panose="020B0502050000020003" pitchFamily="34" charset="0"/>
                <a:cs typeface="Calibri" panose="020F0502020204030204" pitchFamily="34" charset="0"/>
              </a:rPr>
              <a:t>刑初</a:t>
            </a:r>
            <a:r>
              <a:rPr lang="en-US" altLang="ja-JP" sz="200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109</a:t>
            </a:r>
            <a:r>
              <a:rPr lang="ja-JP" altLang="en-US" sz="2000" dirty="0">
                <a:solidFill>
                  <a:schemeClr val="bg2">
                    <a:lumMod val="20000"/>
                    <a:lumOff val="80000"/>
                  </a:schemeClr>
                </a:solidFill>
                <a:latin typeface="Quattrocento Sans" panose="020B0502050000020003" pitchFamily="34" charset="0"/>
                <a:cs typeface="Calibri" panose="020F0502020204030204" pitchFamily="34" charset="0"/>
              </a:rPr>
              <a:t>号</a:t>
            </a:r>
            <a:endParaRPr lang="ja-JP" altLang="en-US" sz="2400" dirty="0">
              <a:solidFill>
                <a:schemeClr val="bg2">
                  <a:lumMod val="20000"/>
                  <a:lumOff val="80000"/>
                </a:schemeClr>
              </a:solidFill>
              <a:latin typeface="Quattrocento Sans" panose="020B0502050000020003" pitchFamily="34" charset="0"/>
              <a:cs typeface="Calibri" panose="020F0502020204030204" pitchFamily="34" charset="0"/>
            </a:endParaRPr>
          </a:p>
        </p:txBody>
      </p:sp>
      <p:pic>
        <p:nvPicPr>
          <p:cNvPr id="1026" name="Picture 2" descr="Pangolin scales | Two held with Pangolin scales worth Rs 5 lakh - Telegraph  India">
            <a:extLst>
              <a:ext uri="{FF2B5EF4-FFF2-40B4-BE49-F238E27FC236}">
                <a16:creationId xmlns:a16="http://schemas.microsoft.com/office/drawing/2014/main" id="{80B6D6E8-1F19-5575-721C-AEF9FA747F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15813" y="2371725"/>
            <a:ext cx="4989195" cy="27717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cond 12-tonne haul of pangolin scales seized in less than a week | The  Straits Times">
            <a:extLst>
              <a:ext uri="{FF2B5EF4-FFF2-40B4-BE49-F238E27FC236}">
                <a16:creationId xmlns:a16="http://schemas.microsoft.com/office/drawing/2014/main" id="{26B117D9-D2E0-2A20-D7B9-34D0FD200A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52132" y="5686425"/>
            <a:ext cx="5052876" cy="336858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FD607F4D-032F-81B5-13FE-9983BA316902}"/>
              </a:ext>
            </a:extLst>
          </p:cNvPr>
          <p:cNvSpPr>
            <a:spLocks noGrp="1"/>
          </p:cNvSpPr>
          <p:nvPr>
            <p:ph type="title"/>
          </p:nvPr>
        </p:nvSpPr>
        <p:spPr>
          <a:xfrm>
            <a:off x="1257300" y="575634"/>
            <a:ext cx="15773400" cy="1016419"/>
          </a:xfrm>
        </p:spPr>
        <p:txBody>
          <a:bodyPr>
            <a:noAutofit/>
          </a:bodyPr>
          <a:lstStyle/>
          <a:p>
            <a:r>
              <a:rPr lang="en-US" sz="6000" b="1" dirty="0">
                <a:solidFill>
                  <a:schemeClr val="tx1"/>
                </a:solidFill>
                <a:latin typeface="Quattrocento Sans" panose="020B0502050000020003" pitchFamily="34" charset="0"/>
                <a:ea typeface="Calibri" panose="020F0502020204030204" pitchFamily="34" charset="0"/>
                <a:cs typeface="Calibri" panose="020F0502020204030204" pitchFamily="34" charset="0"/>
              </a:rPr>
              <a:t>Recent Pangolin Cases</a:t>
            </a:r>
            <a:br>
              <a:rPr lang="en-US" sz="3600" b="1" dirty="0">
                <a:solidFill>
                  <a:schemeClr val="tx1"/>
                </a:solidFill>
                <a:latin typeface="Quattrocento Sans" panose="020B0502050000020003" pitchFamily="34" charset="0"/>
                <a:ea typeface="Calibri" panose="020F0502020204030204" pitchFamily="34" charset="0"/>
                <a:cs typeface="Calibri" panose="020F0502020204030204" pitchFamily="34" charset="0"/>
              </a:rPr>
            </a:br>
            <a:br>
              <a:rPr lang="en-US" sz="240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br>
            <a:endParaRPr lang="en-IN" sz="6000" dirty="0"/>
          </a:p>
        </p:txBody>
      </p:sp>
    </p:spTree>
    <p:extLst>
      <p:ext uri="{BB962C8B-B14F-4D97-AF65-F5344CB8AC3E}">
        <p14:creationId xmlns:p14="http://schemas.microsoft.com/office/powerpoint/2010/main" val="12818322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85924" y="2084745"/>
            <a:ext cx="15211893" cy="7201972"/>
          </a:xfrm>
          <a:prstGeom prst="rect">
            <a:avLst/>
          </a:prstGeom>
        </p:spPr>
        <p:txBody>
          <a:bodyPr wrap="square">
            <a:spAutoFit/>
          </a:bodyPr>
          <a:lstStyle/>
          <a:p>
            <a:r>
              <a:rPr lang="en-HK" sz="2200" dirty="0">
                <a:solidFill>
                  <a:schemeClr val="bg1">
                    <a:lumMod val="20000"/>
                    <a:lumOff val="80000"/>
                  </a:schemeClr>
                </a:solidFill>
                <a:latin typeface="Quattrocento Sans" panose="020B0502050000020003" pitchFamily="34" charset="0"/>
                <a:cs typeface="Calibri" panose="020F0502020204030204" pitchFamily="34" charset="0"/>
              </a:rPr>
              <a:t>Dr Gary  Ades, Head of Fauna, Kadoorie Farm and Botanic Gardens , Hong Kong.</a:t>
            </a:r>
            <a:endParaRPr lang="en-US" sz="2200" dirty="0">
              <a:solidFill>
                <a:schemeClr val="bg1">
                  <a:lumMod val="20000"/>
                  <a:lumOff val="80000"/>
                </a:schemeClr>
              </a:solidFill>
              <a:latin typeface="Quattrocento Sans" panose="020B0502050000020003" pitchFamily="34" charset="0"/>
              <a:cs typeface="Calibri" panose="020F0502020204030204" pitchFamily="34" charset="0"/>
            </a:endParaRPr>
          </a:p>
          <a:p>
            <a:endParaRPr lang="en-US" sz="2200" dirty="0">
              <a:solidFill>
                <a:schemeClr val="bg1">
                  <a:lumMod val="20000"/>
                  <a:lumOff val="80000"/>
                </a:schemeClr>
              </a:solidFill>
              <a:latin typeface="Quattrocento Sans" panose="020B0502050000020003" pitchFamily="34" charset="0"/>
              <a:cs typeface="Calibri" panose="020F0502020204030204" pitchFamily="34" charset="0"/>
            </a:endParaRPr>
          </a:p>
          <a:p>
            <a:r>
              <a:rPr lang="en-US" sz="2200" dirty="0">
                <a:solidFill>
                  <a:schemeClr val="bg1">
                    <a:lumMod val="20000"/>
                    <a:lumOff val="80000"/>
                  </a:schemeClr>
                </a:solidFill>
                <a:latin typeface="Quattrocento Sans" panose="020B0502050000020003" pitchFamily="34" charset="0"/>
                <a:cs typeface="Calibri" panose="020F0502020204030204" pitchFamily="34" charset="0"/>
              </a:rPr>
              <a:t>Challender D, Nguyen Van T, Shepherd C, Krishnasamy K, Wang A, Lee B, Panjang E, Fletcher L, Heng S, Seah Han Ming J, Olsson A, Nguyen The Truong A, Nguyen Van Q, Chung Y. 2014. </a:t>
            </a:r>
            <a:r>
              <a:rPr lang="en-US" sz="2200" i="1" dirty="0">
                <a:solidFill>
                  <a:schemeClr val="bg1">
                    <a:lumMod val="20000"/>
                    <a:lumOff val="80000"/>
                  </a:schemeClr>
                </a:solidFill>
                <a:latin typeface="Quattrocento Sans" panose="020B0502050000020003" pitchFamily="34" charset="0"/>
                <a:cs typeface="Calibri" panose="020F0502020204030204" pitchFamily="34" charset="0"/>
              </a:rPr>
              <a:t>Manis javanica</a:t>
            </a:r>
            <a:r>
              <a:rPr lang="en-US" sz="2200" dirty="0">
                <a:solidFill>
                  <a:schemeClr val="bg1">
                    <a:lumMod val="20000"/>
                    <a:lumOff val="80000"/>
                  </a:schemeClr>
                </a:solidFill>
                <a:latin typeface="Quattrocento Sans" panose="020B0502050000020003" pitchFamily="34" charset="0"/>
                <a:cs typeface="Calibri" panose="020F0502020204030204" pitchFamily="34" charset="0"/>
              </a:rPr>
              <a:t>. The IUCN Red List of Threatened Species 2014: e.T12763A45222303. </a:t>
            </a:r>
            <a:r>
              <a:rPr lang="en-US" sz="2200" u="sng" dirty="0">
                <a:solidFill>
                  <a:schemeClr val="bg1">
                    <a:lumMod val="20000"/>
                    <a:lumOff val="80000"/>
                  </a:schemeClr>
                </a:solidFill>
                <a:latin typeface="Quattrocento Sans" panose="020B0502050000020003"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http://dx.doi.org/10.2305/IUCN.UK.2014-2.RLTS.T12763A45222303.en</a:t>
            </a:r>
            <a:r>
              <a:rPr lang="en-US" sz="2200" dirty="0">
                <a:solidFill>
                  <a:schemeClr val="bg1">
                    <a:lumMod val="20000"/>
                    <a:lumOff val="80000"/>
                  </a:schemeClr>
                </a:solidFill>
                <a:latin typeface="Quattrocento Sans" panose="020B0502050000020003" pitchFamily="34" charset="0"/>
                <a:cs typeface="Calibri" panose="020F0502020204030204" pitchFamily="34" charset="0"/>
              </a:rPr>
              <a:t>.</a:t>
            </a:r>
          </a:p>
          <a:p>
            <a:br>
              <a:rPr lang="en-US" sz="2200" dirty="0">
                <a:solidFill>
                  <a:schemeClr val="bg1">
                    <a:lumMod val="20000"/>
                    <a:lumOff val="80000"/>
                  </a:schemeClr>
                </a:solidFill>
                <a:latin typeface="Quattrocento Sans" panose="020B0502050000020003" pitchFamily="34" charset="0"/>
                <a:cs typeface="Calibri" panose="020F0502020204030204" pitchFamily="34" charset="0"/>
              </a:rPr>
            </a:br>
            <a:r>
              <a:rPr lang="en-US" sz="2200" dirty="0">
                <a:solidFill>
                  <a:schemeClr val="bg1">
                    <a:lumMod val="20000"/>
                    <a:lumOff val="80000"/>
                  </a:schemeClr>
                </a:solidFill>
                <a:latin typeface="Quattrocento Sans" panose="020B0502050000020003" pitchFamily="34" charset="0"/>
                <a:cs typeface="Calibri" panose="020F0502020204030204" pitchFamily="34" charset="0"/>
              </a:rPr>
              <a:t>Challender, D.W.S., Harrop, S.R., MacMillan, D.C., 2015. Understanding markets to conserve trade-threatened species in CITES. Biol. Cons. 187, 249–259.</a:t>
            </a:r>
          </a:p>
          <a:p>
            <a:br>
              <a:rPr lang="en-US" sz="2200" dirty="0">
                <a:solidFill>
                  <a:schemeClr val="bg1">
                    <a:lumMod val="20000"/>
                    <a:lumOff val="80000"/>
                  </a:schemeClr>
                </a:solidFill>
                <a:latin typeface="Quattrocento Sans" panose="020B0502050000020003" pitchFamily="34" charset="0"/>
                <a:cs typeface="Calibri" panose="020F0502020204030204" pitchFamily="34" charset="0"/>
              </a:rPr>
            </a:br>
            <a:r>
              <a:rPr lang="en-US" sz="2200" dirty="0">
                <a:solidFill>
                  <a:schemeClr val="bg1">
                    <a:lumMod val="20000"/>
                    <a:lumOff val="80000"/>
                  </a:schemeClr>
                </a:solidFill>
                <a:latin typeface="Quattrocento Sans" panose="020B0502050000020003" pitchFamily="34" charset="0"/>
                <a:cs typeface="Calibri" panose="020F0502020204030204" pitchFamily="34" charset="0"/>
              </a:rPr>
              <a:t>Griffiths, Hannah M ; Ashton, Louise A ; Walker, Alice E ; Hasan, Fevziye ; Evans, Theodore A ; Eggleton, Paul ; Parr, Catherine L ; Sanders, Nate. 2018. Ants are the major agents of resource removal from tropical rainforests. The Journal of animal ecology, Vol.87 (1), p.293-300</a:t>
            </a:r>
          </a:p>
          <a:p>
            <a:pPr indent="-685800"/>
            <a:br>
              <a:rPr lang="en-US" sz="2200" dirty="0">
                <a:solidFill>
                  <a:schemeClr val="bg1">
                    <a:lumMod val="20000"/>
                    <a:lumOff val="80000"/>
                  </a:schemeClr>
                </a:solidFill>
                <a:latin typeface="Quattrocento Sans" panose="020B0502050000020003" pitchFamily="34" charset="0"/>
                <a:cs typeface="Calibri" panose="020F0502020204030204" pitchFamily="34" charset="0"/>
              </a:rPr>
            </a:br>
            <a:br>
              <a:rPr lang="en-US" sz="2200" dirty="0">
                <a:solidFill>
                  <a:schemeClr val="bg1">
                    <a:lumMod val="20000"/>
                    <a:lumOff val="80000"/>
                  </a:schemeClr>
                </a:solidFill>
                <a:latin typeface="Quattrocento Sans" panose="020B0502050000020003" pitchFamily="34" charset="0"/>
                <a:cs typeface="Calibri" panose="020F0502020204030204" pitchFamily="34" charset="0"/>
              </a:rPr>
            </a:br>
            <a:r>
              <a:rPr lang="en-US" sz="2200" dirty="0">
                <a:solidFill>
                  <a:schemeClr val="bg1">
                    <a:lumMod val="20000"/>
                    <a:lumOff val="80000"/>
                  </a:schemeClr>
                </a:solidFill>
                <a:latin typeface="Quattrocento Sans" panose="020B0502050000020003" pitchFamily="34" charset="0"/>
                <a:cs typeface="Calibri" panose="020F0502020204030204" pitchFamily="34" charset="0"/>
              </a:rPr>
              <a:t>Yan, Dingyu ; Zeng, Xiangyan ; Jia, Miaomiao ; Guo, Xiaobing ; Deng, Siwei ; Tao, Li ; Huang, Xiaolu ; Li, Baocai ; Huang, Chang ; Que, Tengcheng ; Li, Kaixiang ; Liang, Wenhui ; Zhao, Yao ; Liang, Xingxing ; Zhong, Yating ; Platto, Sara ; Choo, Siew Who. 2021. Successful captive breeding of a Malayan pangolin population to the third filial generation. Communications biology, Vol.4 (1), p.1212-1212</a:t>
            </a:r>
          </a:p>
          <a:p>
            <a:br>
              <a:rPr lang="en-US" sz="2200" dirty="0">
                <a:solidFill>
                  <a:schemeClr val="bg1">
                    <a:lumMod val="20000"/>
                    <a:lumOff val="80000"/>
                  </a:schemeClr>
                </a:solidFill>
                <a:latin typeface="Quattrocento Sans" panose="020B0502050000020003" pitchFamily="34" charset="0"/>
                <a:cs typeface="Calibri" panose="020F0502020204030204" pitchFamily="34" charset="0"/>
              </a:rPr>
            </a:br>
            <a:r>
              <a:rPr lang="en-US" sz="2200" dirty="0">
                <a:solidFill>
                  <a:schemeClr val="bg1">
                    <a:lumMod val="20000"/>
                    <a:lumOff val="80000"/>
                  </a:schemeClr>
                </a:solidFill>
                <a:latin typeface="Quattrocento Sans" panose="020B0502050000020003" pitchFamily="34" charset="0"/>
                <a:cs typeface="Calibri" panose="020F0502020204030204" pitchFamily="34" charset="0"/>
              </a:rPr>
              <a:t>Zhou, Z.M., Zhou, Y., Newman, C., Macdonald, D.W., 2014. Scaling up pangolin protection in China. Front. Ecol. Environ. 12, 97–98.</a:t>
            </a:r>
            <a:endParaRPr lang="en-US" sz="2200" dirty="0">
              <a:solidFill>
                <a:schemeClr val="bg1">
                  <a:lumMod val="20000"/>
                  <a:lumOff val="80000"/>
                </a:schemeClr>
              </a:solidFill>
              <a:latin typeface="Quattrocento Sans" panose="020B0502050000020003" pitchFamily="34" charset="0"/>
            </a:endParaRPr>
          </a:p>
        </p:txBody>
      </p:sp>
      <p:sp>
        <p:nvSpPr>
          <p:cNvPr id="3" name="Title 2">
            <a:extLst>
              <a:ext uri="{FF2B5EF4-FFF2-40B4-BE49-F238E27FC236}">
                <a16:creationId xmlns:a16="http://schemas.microsoft.com/office/drawing/2014/main" id="{08327C76-93D0-F3B9-00C3-64CEA6DEE78B}"/>
              </a:ext>
            </a:extLst>
          </p:cNvPr>
          <p:cNvSpPr>
            <a:spLocks noGrp="1"/>
          </p:cNvSpPr>
          <p:nvPr>
            <p:ph type="title"/>
          </p:nvPr>
        </p:nvSpPr>
        <p:spPr>
          <a:xfrm>
            <a:off x="1124417" y="492073"/>
            <a:ext cx="15773400" cy="1016419"/>
          </a:xfrm>
        </p:spPr>
        <p:txBody>
          <a:bodyPr>
            <a:noAutofit/>
          </a:bodyPr>
          <a:lstStyle/>
          <a:p>
            <a:r>
              <a:rPr lang="en-US" sz="6000" b="1" dirty="0">
                <a:solidFill>
                  <a:schemeClr val="tx1"/>
                </a:solidFill>
                <a:latin typeface="Quattrocento Sans" panose="020B0502050000020003" pitchFamily="34" charset="0"/>
                <a:cs typeface="Calibri" panose="020F0502020204030204" pitchFamily="34" charset="0"/>
              </a:rPr>
              <a:t>Further Expert Comment and References</a:t>
            </a:r>
            <a:br>
              <a:rPr lang="en-US" sz="6000" b="1" dirty="0">
                <a:solidFill>
                  <a:schemeClr val="tx1"/>
                </a:solidFill>
                <a:latin typeface="Quattrocento Sans" panose="020B0502050000020003" pitchFamily="34" charset="0"/>
                <a:cs typeface="Calibri" panose="020F0502020204030204" pitchFamily="34" charset="0"/>
              </a:rPr>
            </a:br>
            <a:br>
              <a:rPr lang="en-US" sz="2400" dirty="0">
                <a:latin typeface="Quattrocento Sans" panose="020B0502050000020003" pitchFamily="34" charset="0"/>
                <a:cs typeface="Calibri" panose="020F0502020204030204" pitchFamily="34" charset="0"/>
              </a:rPr>
            </a:br>
            <a:endParaRPr lang="en-IN" sz="6000" dirty="0"/>
          </a:p>
        </p:txBody>
      </p:sp>
    </p:spTree>
    <p:extLst>
      <p:ext uri="{BB962C8B-B14F-4D97-AF65-F5344CB8AC3E}">
        <p14:creationId xmlns:p14="http://schemas.microsoft.com/office/powerpoint/2010/main" val="1442852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924891826"/>
              </p:ext>
            </p:extLst>
          </p:nvPr>
        </p:nvGraphicFramePr>
        <p:xfrm>
          <a:off x="931041" y="2186321"/>
          <a:ext cx="8434405" cy="6959968"/>
        </p:xfrm>
        <a:graphic>
          <a:graphicData uri="http://schemas.openxmlformats.org/drawingml/2006/table">
            <a:tbl>
              <a:tblPr firstRow="1" firstCol="1" bandRow="1">
                <a:tableStyleId>{5C22544A-7EE6-4342-B048-85BDC9FD1C3A}</a:tableStyleId>
              </a:tblPr>
              <a:tblGrid>
                <a:gridCol w="2876568">
                  <a:extLst>
                    <a:ext uri="{9D8B030D-6E8A-4147-A177-3AD203B41FA5}">
                      <a16:colId xmlns:a16="http://schemas.microsoft.com/office/drawing/2014/main" val="20001"/>
                    </a:ext>
                  </a:extLst>
                </a:gridCol>
                <a:gridCol w="2357438">
                  <a:extLst>
                    <a:ext uri="{9D8B030D-6E8A-4147-A177-3AD203B41FA5}">
                      <a16:colId xmlns:a16="http://schemas.microsoft.com/office/drawing/2014/main" val="20002"/>
                    </a:ext>
                  </a:extLst>
                </a:gridCol>
                <a:gridCol w="1600200">
                  <a:extLst>
                    <a:ext uri="{9D8B030D-6E8A-4147-A177-3AD203B41FA5}">
                      <a16:colId xmlns:a16="http://schemas.microsoft.com/office/drawing/2014/main" val="20003"/>
                    </a:ext>
                  </a:extLst>
                </a:gridCol>
                <a:gridCol w="1600199">
                  <a:extLst>
                    <a:ext uri="{9D8B030D-6E8A-4147-A177-3AD203B41FA5}">
                      <a16:colId xmlns:a16="http://schemas.microsoft.com/office/drawing/2014/main" val="20004"/>
                    </a:ext>
                  </a:extLst>
                </a:gridCol>
              </a:tblGrid>
              <a:tr h="69297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2000" b="1" dirty="0">
                          <a:solidFill>
                            <a:schemeClr val="bg1">
                              <a:lumMod val="20000"/>
                              <a:lumOff val="80000"/>
                            </a:schemeClr>
                          </a:solidFill>
                          <a:effectLst/>
                          <a:latin typeface="Quattrocento Sans" panose="020B0502050000020003" pitchFamily="34" charset="0"/>
                          <a:ea typeface="+mn-ea"/>
                          <a:cs typeface="Times New Roman" panose="02020603050405020304" pitchFamily="18" charset="0"/>
                        </a:rPr>
                        <a:t>Type</a:t>
                      </a:r>
                      <a:endParaRPr lang="zh-TW" altLang="en-US" sz="2000" b="1" dirty="0">
                        <a:solidFill>
                          <a:schemeClr val="bg1">
                            <a:lumMod val="20000"/>
                            <a:lumOff val="80000"/>
                          </a:schemeClr>
                        </a:solidFill>
                        <a:effectLst/>
                        <a:latin typeface="Quattrocento Sans" panose="020B0502050000020003" pitchFamily="34" charset="0"/>
                        <a:ea typeface="+mn-ea"/>
                        <a:cs typeface="Times New Roman" panose="02020603050405020304" pitchFamily="18" charset="0"/>
                      </a:endParaRPr>
                    </a:p>
                    <a:p>
                      <a:pPr algn="l"/>
                      <a:endParaRPr lang="zh-HK" altLang="en-US" sz="1400" b="1" dirty="0">
                        <a:solidFill>
                          <a:schemeClr val="bg1">
                            <a:lumMod val="20000"/>
                            <a:lumOff val="80000"/>
                          </a:schemeClr>
                        </a:solidFill>
                      </a:endParaRPr>
                    </a:p>
                  </a:txBody>
                  <a:tcPr/>
                </a:tc>
                <a:tc>
                  <a:txBody>
                    <a:bodyPr/>
                    <a:lstStyle/>
                    <a:p>
                      <a:pPr marL="514350" algn="l">
                        <a:lnSpc>
                          <a:spcPct val="115000"/>
                        </a:lnSpc>
                        <a:spcAft>
                          <a:spcPts val="0"/>
                        </a:spcAft>
                      </a:pPr>
                      <a:r>
                        <a:rPr lang="en-US" sz="2000" b="1" dirty="0">
                          <a:solidFill>
                            <a:schemeClr val="bg1">
                              <a:lumMod val="20000"/>
                              <a:lumOff val="80000"/>
                            </a:schemeClr>
                          </a:solidFill>
                          <a:effectLst/>
                          <a:latin typeface="Quattrocento Sans" panose="020B0502050000020003" pitchFamily="34" charset="0"/>
                        </a:rPr>
                        <a:t>Price </a:t>
                      </a:r>
                      <a:endParaRPr lang="zh-TW" sz="2000" b="1" dirty="0">
                        <a:solidFill>
                          <a:schemeClr val="bg1">
                            <a:lumMod val="20000"/>
                            <a:lumOff val="80000"/>
                          </a:schemeClr>
                        </a:solidFill>
                        <a:effectLst/>
                        <a:latin typeface="Quattrocento Sans" panose="020B0502050000020003" pitchFamily="34" charset="0"/>
                        <a:ea typeface="新細明體" panose="02020500000000000000" pitchFamily="18" charset="-120"/>
                        <a:cs typeface="Times New Roman" panose="02020603050405020304" pitchFamily="18" charset="0"/>
                      </a:endParaRPr>
                    </a:p>
                  </a:txBody>
                  <a:tcPr marL="0" marR="0" marT="0" marB="0"/>
                </a:tc>
                <a:tc>
                  <a:txBody>
                    <a:bodyPr/>
                    <a:lstStyle/>
                    <a:p>
                      <a:pPr marL="514350" algn="l">
                        <a:lnSpc>
                          <a:spcPct val="115000"/>
                        </a:lnSpc>
                        <a:spcAft>
                          <a:spcPts val="0"/>
                        </a:spcAft>
                      </a:pPr>
                      <a:r>
                        <a:rPr lang="en-US" sz="2000" b="1" dirty="0">
                          <a:solidFill>
                            <a:schemeClr val="bg1">
                              <a:lumMod val="20000"/>
                              <a:lumOff val="80000"/>
                            </a:schemeClr>
                          </a:solidFill>
                          <a:effectLst/>
                          <a:latin typeface="Quattrocento Sans" panose="020B0502050000020003" pitchFamily="34" charset="0"/>
                        </a:rPr>
                        <a:t>CITES Appendix</a:t>
                      </a:r>
                      <a:endParaRPr lang="zh-TW" sz="2000" b="1" dirty="0">
                        <a:solidFill>
                          <a:schemeClr val="bg1">
                            <a:lumMod val="20000"/>
                            <a:lumOff val="80000"/>
                          </a:schemeClr>
                        </a:solidFill>
                        <a:effectLst/>
                        <a:latin typeface="Quattrocento Sans" panose="020B0502050000020003" pitchFamily="34" charset="0"/>
                        <a:ea typeface="新細明體" panose="02020500000000000000" pitchFamily="18" charset="-120"/>
                        <a:cs typeface="Times New Roman" panose="02020603050405020304" pitchFamily="18" charset="0"/>
                      </a:endParaRPr>
                    </a:p>
                  </a:txBody>
                  <a:tcPr marL="0" marR="0" marT="0" marB="0"/>
                </a:tc>
                <a:tc>
                  <a:txBody>
                    <a:bodyPr/>
                    <a:lstStyle/>
                    <a:p>
                      <a:pPr marL="514350" algn="l">
                        <a:lnSpc>
                          <a:spcPct val="115000"/>
                        </a:lnSpc>
                        <a:spcAft>
                          <a:spcPts val="0"/>
                        </a:spcAft>
                      </a:pPr>
                      <a:r>
                        <a:rPr lang="en-US" sz="2000" b="1" dirty="0">
                          <a:solidFill>
                            <a:schemeClr val="bg1">
                              <a:lumMod val="20000"/>
                              <a:lumOff val="80000"/>
                            </a:schemeClr>
                          </a:solidFill>
                          <a:effectLst/>
                          <a:latin typeface="Quattrocento Sans" panose="020B0502050000020003" pitchFamily="34" charset="0"/>
                        </a:rPr>
                        <a:t>IUCN</a:t>
                      </a:r>
                    </a:p>
                  </a:txBody>
                  <a:tcPr marL="0" marR="0" marT="0" marB="0"/>
                </a:tc>
                <a:extLst>
                  <a:ext uri="{0D108BD9-81ED-4DB2-BD59-A6C34878D82A}">
                    <a16:rowId xmlns:a16="http://schemas.microsoft.com/office/drawing/2014/main" val="10000"/>
                  </a:ext>
                </a:extLst>
              </a:tr>
              <a:tr h="689668">
                <a:tc>
                  <a:txBody>
                    <a:bodyPr/>
                    <a:lstStyle/>
                    <a:p>
                      <a:pPr marL="514350" algn="l">
                        <a:lnSpc>
                          <a:spcPct val="115000"/>
                        </a:lnSpc>
                        <a:spcAft>
                          <a:spcPts val="0"/>
                        </a:spcAft>
                      </a:pPr>
                      <a:r>
                        <a:rPr lang="en-US" sz="2000" dirty="0" err="1">
                          <a:solidFill>
                            <a:schemeClr val="bg1">
                              <a:lumMod val="20000"/>
                              <a:lumOff val="80000"/>
                            </a:schemeClr>
                          </a:solidFill>
                          <a:effectLst/>
                          <a:latin typeface="Quattrocento Sans" panose="020B0502050000020003" pitchFamily="34" charset="0"/>
                        </a:rPr>
                        <a:t>Astrochelys</a:t>
                      </a:r>
                      <a:r>
                        <a:rPr lang="en-US" sz="2000" dirty="0">
                          <a:solidFill>
                            <a:schemeClr val="bg1">
                              <a:lumMod val="20000"/>
                              <a:lumOff val="80000"/>
                            </a:schemeClr>
                          </a:solidFill>
                          <a:effectLst/>
                          <a:latin typeface="Quattrocento Sans" panose="020B0502050000020003" pitchFamily="34" charset="0"/>
                        </a:rPr>
                        <a:t> radiate (Radiated Tortoise)</a:t>
                      </a:r>
                      <a:endParaRPr lang="zh-TW" sz="2000" dirty="0">
                        <a:solidFill>
                          <a:schemeClr val="bg1">
                            <a:lumMod val="20000"/>
                            <a:lumOff val="80000"/>
                          </a:schemeClr>
                        </a:solidFill>
                        <a:effectLst/>
                        <a:latin typeface="Quattrocento Sans" panose="020B0502050000020003" pitchFamily="34" charset="0"/>
                        <a:ea typeface="新細明體" panose="02020500000000000000" pitchFamily="18" charset="-120"/>
                        <a:cs typeface="Times New Roman" panose="02020603050405020304" pitchFamily="18" charset="0"/>
                      </a:endParaRPr>
                    </a:p>
                  </a:txBody>
                  <a:tcPr marL="0" marR="0" marT="0" marB="0"/>
                </a:tc>
                <a:tc>
                  <a:txBody>
                    <a:bodyPr/>
                    <a:lstStyle/>
                    <a:p>
                      <a:pPr marL="514350" algn="l">
                        <a:lnSpc>
                          <a:spcPct val="115000"/>
                        </a:lnSpc>
                        <a:spcAft>
                          <a:spcPts val="0"/>
                        </a:spcAft>
                      </a:pPr>
                      <a:r>
                        <a:rPr lang="en-US" sz="2000" dirty="0">
                          <a:effectLst/>
                          <a:latin typeface="Quattrocento Sans" panose="020B0502050000020003" pitchFamily="34" charset="0"/>
                        </a:rPr>
                        <a:t>HK$5,000-13,000</a:t>
                      </a:r>
                    </a:p>
                    <a:p>
                      <a:pPr marL="514350" algn="l">
                        <a:lnSpc>
                          <a:spcPct val="115000"/>
                        </a:lnSpc>
                        <a:spcAft>
                          <a:spcPts val="0"/>
                        </a:spcAft>
                      </a:pPr>
                      <a:r>
                        <a:rPr lang="en-HK" altLang="zh-TW" sz="2000" dirty="0">
                          <a:effectLst/>
                          <a:latin typeface="Quattrocento Sans" panose="020B0502050000020003" pitchFamily="34" charset="0"/>
                          <a:ea typeface="新細明體" panose="02020500000000000000" pitchFamily="18" charset="-120"/>
                          <a:cs typeface="Times New Roman" panose="02020603050405020304" pitchFamily="18" charset="0"/>
                        </a:rPr>
                        <a:t>(depending on age)</a:t>
                      </a:r>
                      <a:endParaRPr lang="zh-TW" sz="2000" dirty="0">
                        <a:effectLst/>
                        <a:latin typeface="Quattrocento Sans" panose="020B0502050000020003" pitchFamily="34" charset="0"/>
                        <a:ea typeface="新細明體" panose="02020500000000000000" pitchFamily="18" charset="-120"/>
                        <a:cs typeface="Times New Roman" panose="02020603050405020304" pitchFamily="18" charset="0"/>
                      </a:endParaRPr>
                    </a:p>
                  </a:txBody>
                  <a:tcPr marL="0" marR="0" marT="0" marB="0"/>
                </a:tc>
                <a:tc>
                  <a:txBody>
                    <a:bodyPr/>
                    <a:lstStyle/>
                    <a:p>
                      <a:pPr marL="514350" algn="l">
                        <a:lnSpc>
                          <a:spcPct val="115000"/>
                        </a:lnSpc>
                        <a:spcAft>
                          <a:spcPts val="0"/>
                        </a:spcAft>
                      </a:pPr>
                      <a:r>
                        <a:rPr lang="en-US" sz="2000" dirty="0">
                          <a:effectLst/>
                          <a:latin typeface="Quattrocento Sans" panose="020B0502050000020003" pitchFamily="34" charset="0"/>
                        </a:rPr>
                        <a:t>I</a:t>
                      </a:r>
                      <a:endParaRPr lang="zh-TW" sz="2000" dirty="0">
                        <a:effectLst/>
                        <a:latin typeface="Quattrocento Sans" panose="020B0502050000020003" pitchFamily="34" charset="0"/>
                        <a:ea typeface="新細明體" panose="02020500000000000000" pitchFamily="18" charset="-120"/>
                        <a:cs typeface="Times New Roman" panose="02020603050405020304" pitchFamily="18" charset="0"/>
                      </a:endParaRPr>
                    </a:p>
                  </a:txBody>
                  <a:tcPr marL="0" marR="0" marT="0" marB="0"/>
                </a:tc>
                <a:tc>
                  <a:txBody>
                    <a:bodyPr/>
                    <a:lstStyle/>
                    <a:p>
                      <a:pPr marL="514350" algn="l">
                        <a:lnSpc>
                          <a:spcPct val="115000"/>
                        </a:lnSpc>
                        <a:spcAft>
                          <a:spcPts val="0"/>
                        </a:spcAft>
                      </a:pPr>
                      <a:r>
                        <a:rPr lang="en-US" sz="2000" dirty="0">
                          <a:effectLst/>
                          <a:latin typeface="Quattrocento Sans" panose="020B0502050000020003" pitchFamily="34" charset="0"/>
                        </a:rPr>
                        <a:t>CR</a:t>
                      </a:r>
                      <a:endParaRPr lang="zh-TW" sz="2000" dirty="0">
                        <a:effectLst/>
                        <a:latin typeface="Quattrocento Sans" panose="020B0502050000020003" pitchFamily="34" charset="0"/>
                        <a:ea typeface="新細明體" panose="02020500000000000000" pitchFamily="18" charset="-120"/>
                        <a:cs typeface="Times New Roman" panose="02020603050405020304" pitchFamily="18" charset="0"/>
                      </a:endParaRPr>
                    </a:p>
                  </a:txBody>
                  <a:tcPr marL="0" marR="0" marT="0" marB="0"/>
                </a:tc>
                <a:extLst>
                  <a:ext uri="{0D108BD9-81ED-4DB2-BD59-A6C34878D82A}">
                    <a16:rowId xmlns:a16="http://schemas.microsoft.com/office/drawing/2014/main" val="10001"/>
                  </a:ext>
                </a:extLst>
              </a:tr>
              <a:tr h="109922">
                <a:tc>
                  <a:txBody>
                    <a:bodyPr/>
                    <a:lstStyle/>
                    <a:p>
                      <a:pPr marL="514350" algn="l">
                        <a:lnSpc>
                          <a:spcPct val="115000"/>
                        </a:lnSpc>
                        <a:spcAft>
                          <a:spcPts val="0"/>
                        </a:spcAft>
                        <a:tabLst>
                          <a:tab pos="762000" algn="l"/>
                        </a:tabLst>
                      </a:pPr>
                      <a:r>
                        <a:rPr lang="en-US" sz="2000" dirty="0">
                          <a:solidFill>
                            <a:schemeClr val="bg1">
                              <a:lumMod val="20000"/>
                              <a:lumOff val="80000"/>
                            </a:schemeClr>
                          </a:solidFill>
                          <a:effectLst/>
                          <a:latin typeface="Quattrocento Sans" panose="020B0502050000020003" pitchFamily="34" charset="0"/>
                        </a:rPr>
                        <a:t>Astrochelys yniphora (Ploughshare Tortoise or Madagascar</a:t>
                      </a:r>
                      <a:r>
                        <a:rPr lang="en-US" sz="2000" baseline="0" dirty="0">
                          <a:solidFill>
                            <a:schemeClr val="bg1">
                              <a:lumMod val="20000"/>
                              <a:lumOff val="80000"/>
                            </a:schemeClr>
                          </a:solidFill>
                          <a:effectLst/>
                          <a:latin typeface="Quattrocento Sans" panose="020B0502050000020003" pitchFamily="34" charset="0"/>
                        </a:rPr>
                        <a:t> tortoise</a:t>
                      </a:r>
                      <a:r>
                        <a:rPr lang="en-US" sz="2000" dirty="0">
                          <a:solidFill>
                            <a:schemeClr val="bg1">
                              <a:lumMod val="20000"/>
                              <a:lumOff val="80000"/>
                            </a:schemeClr>
                          </a:solidFill>
                          <a:effectLst/>
                          <a:latin typeface="Quattrocento Sans" panose="020B0502050000020003" pitchFamily="34" charset="0"/>
                        </a:rPr>
                        <a:t>)</a:t>
                      </a:r>
                      <a:endParaRPr lang="zh-TW" sz="2000" dirty="0">
                        <a:solidFill>
                          <a:schemeClr val="bg1">
                            <a:lumMod val="20000"/>
                            <a:lumOff val="80000"/>
                          </a:schemeClr>
                        </a:solidFill>
                        <a:effectLst/>
                        <a:latin typeface="Quattrocento Sans" panose="020B0502050000020003" pitchFamily="34" charset="0"/>
                        <a:ea typeface="新細明體" panose="02020500000000000000" pitchFamily="18" charset="-120"/>
                        <a:cs typeface="Times New Roman" panose="02020603050405020304" pitchFamily="18" charset="0"/>
                      </a:endParaRPr>
                    </a:p>
                  </a:txBody>
                  <a:tcPr marL="0" marR="0" marT="0" marB="0"/>
                </a:tc>
                <a:tc>
                  <a:txBody>
                    <a:bodyPr/>
                    <a:lstStyle/>
                    <a:p>
                      <a:pPr marL="514350" algn="l">
                        <a:lnSpc>
                          <a:spcPct val="115000"/>
                        </a:lnSpc>
                        <a:spcAft>
                          <a:spcPts val="0"/>
                        </a:spcAft>
                      </a:pPr>
                      <a:r>
                        <a:rPr lang="en-US" sz="2000" dirty="0">
                          <a:effectLst/>
                          <a:latin typeface="Quattrocento Sans" panose="020B0502050000020003" pitchFamily="34" charset="0"/>
                        </a:rPr>
                        <a:t>US$1,000 per cm </a:t>
                      </a:r>
                    </a:p>
                    <a:p>
                      <a:pPr marL="514350" algn="l">
                        <a:lnSpc>
                          <a:spcPct val="115000"/>
                        </a:lnSpc>
                        <a:spcAft>
                          <a:spcPts val="0"/>
                        </a:spcAft>
                      </a:pPr>
                      <a:r>
                        <a:rPr lang="en-HK" altLang="zh-TW" sz="2000" dirty="0">
                          <a:effectLst/>
                          <a:latin typeface="Quattrocento Sans" panose="020B0502050000020003" pitchFamily="34" charset="0"/>
                          <a:ea typeface="新細明體" panose="02020500000000000000" pitchFamily="18" charset="-120"/>
                          <a:cs typeface="Times New Roman" panose="02020603050405020304" pitchFamily="18" charset="0"/>
                        </a:rPr>
                        <a:t>(Shell length)</a:t>
                      </a:r>
                    </a:p>
                  </a:txBody>
                  <a:tcPr marL="0" marR="0" marT="0" marB="0"/>
                </a:tc>
                <a:tc>
                  <a:txBody>
                    <a:bodyPr/>
                    <a:lstStyle/>
                    <a:p>
                      <a:pPr marL="514350" algn="l">
                        <a:lnSpc>
                          <a:spcPct val="115000"/>
                        </a:lnSpc>
                        <a:spcAft>
                          <a:spcPts val="0"/>
                        </a:spcAft>
                      </a:pPr>
                      <a:r>
                        <a:rPr lang="en-GB" sz="2000" dirty="0">
                          <a:effectLst/>
                          <a:latin typeface="Quattrocento Sans" panose="020B0502050000020003" pitchFamily="34" charset="0"/>
                        </a:rPr>
                        <a:t>I</a:t>
                      </a:r>
                      <a:endParaRPr lang="zh-TW" sz="2000" dirty="0">
                        <a:effectLst/>
                        <a:latin typeface="Quattrocento Sans" panose="020B0502050000020003" pitchFamily="34" charset="0"/>
                        <a:ea typeface="新細明體" panose="02020500000000000000" pitchFamily="18" charset="-120"/>
                        <a:cs typeface="Times New Roman" panose="02020603050405020304" pitchFamily="18" charset="0"/>
                      </a:endParaRPr>
                    </a:p>
                  </a:txBody>
                  <a:tcPr marL="0" marR="0" marT="0" marB="0"/>
                </a:tc>
                <a:tc>
                  <a:txBody>
                    <a:bodyPr/>
                    <a:lstStyle/>
                    <a:p>
                      <a:pPr marL="514350" algn="l">
                        <a:lnSpc>
                          <a:spcPct val="115000"/>
                        </a:lnSpc>
                        <a:spcAft>
                          <a:spcPts val="0"/>
                        </a:spcAft>
                      </a:pPr>
                      <a:r>
                        <a:rPr lang="en-US" sz="2000" dirty="0">
                          <a:effectLst/>
                          <a:latin typeface="Quattrocento Sans" panose="020B0502050000020003" pitchFamily="34" charset="0"/>
                        </a:rPr>
                        <a:t>CR</a:t>
                      </a:r>
                      <a:endParaRPr lang="zh-TW" sz="2000" dirty="0">
                        <a:effectLst/>
                        <a:latin typeface="Quattrocento Sans" panose="020B0502050000020003" pitchFamily="34" charset="0"/>
                        <a:ea typeface="新細明體" panose="02020500000000000000" pitchFamily="18" charset="-120"/>
                        <a:cs typeface="Times New Roman" panose="02020603050405020304" pitchFamily="18" charset="0"/>
                      </a:endParaRPr>
                    </a:p>
                  </a:txBody>
                  <a:tcPr marL="0" marR="0" marT="0" marB="0"/>
                </a:tc>
                <a:extLst>
                  <a:ext uri="{0D108BD9-81ED-4DB2-BD59-A6C34878D82A}">
                    <a16:rowId xmlns:a16="http://schemas.microsoft.com/office/drawing/2014/main" val="10002"/>
                  </a:ext>
                </a:extLst>
              </a:tr>
              <a:tr h="707644">
                <a:tc>
                  <a:txBody>
                    <a:bodyPr/>
                    <a:lstStyle/>
                    <a:p>
                      <a:pPr marL="514350" algn="l">
                        <a:lnSpc>
                          <a:spcPct val="115000"/>
                        </a:lnSpc>
                        <a:spcAft>
                          <a:spcPts val="0"/>
                        </a:spcAft>
                      </a:pPr>
                      <a:r>
                        <a:rPr lang="en-HK" altLang="zh-TW" sz="2000" dirty="0">
                          <a:solidFill>
                            <a:schemeClr val="bg1">
                              <a:lumMod val="20000"/>
                              <a:lumOff val="80000"/>
                            </a:schemeClr>
                          </a:solidFill>
                          <a:effectLst/>
                          <a:latin typeface="Quattrocento Sans" panose="020B0502050000020003" pitchFamily="34" charset="0"/>
                          <a:ea typeface="新細明體" panose="02020500000000000000" pitchFamily="18" charset="-120"/>
                          <a:cs typeface="Calibri" panose="020F0502020204030204" pitchFamily="34" charset="0"/>
                        </a:rPr>
                        <a:t>Cuara</a:t>
                      </a:r>
                      <a:r>
                        <a:rPr lang="en-HK" altLang="zh-TW" sz="2000" baseline="0" dirty="0">
                          <a:solidFill>
                            <a:schemeClr val="bg1">
                              <a:lumMod val="20000"/>
                              <a:lumOff val="80000"/>
                            </a:schemeClr>
                          </a:solidFill>
                          <a:effectLst/>
                          <a:latin typeface="Quattrocento Sans" panose="020B0502050000020003" pitchFamily="34" charset="0"/>
                          <a:ea typeface="新細明體" panose="02020500000000000000" pitchFamily="18" charset="-120"/>
                          <a:cs typeface="Calibri" panose="020F0502020204030204" pitchFamily="34" charset="0"/>
                        </a:rPr>
                        <a:t> mccordi</a:t>
                      </a:r>
                      <a:endParaRPr lang="en-HK" altLang="zh-TW" sz="2000" dirty="0">
                        <a:solidFill>
                          <a:schemeClr val="bg1">
                            <a:lumMod val="20000"/>
                            <a:lumOff val="80000"/>
                          </a:schemeClr>
                        </a:solidFill>
                        <a:effectLst/>
                        <a:latin typeface="Quattrocento Sans" panose="020B0502050000020003" pitchFamily="34" charset="0"/>
                        <a:ea typeface="新細明體" panose="02020500000000000000" pitchFamily="18" charset="-120"/>
                        <a:cs typeface="Calibri" panose="020F0502020204030204" pitchFamily="34" charset="0"/>
                      </a:endParaRPr>
                    </a:p>
                    <a:p>
                      <a:pPr marL="514350" algn="l">
                        <a:lnSpc>
                          <a:spcPct val="115000"/>
                        </a:lnSpc>
                        <a:spcAft>
                          <a:spcPts val="0"/>
                        </a:spcAft>
                      </a:pPr>
                      <a:r>
                        <a:rPr lang="en-HK" altLang="zh-TW" sz="2000" dirty="0">
                          <a:solidFill>
                            <a:schemeClr val="bg1">
                              <a:lumMod val="20000"/>
                              <a:lumOff val="80000"/>
                            </a:schemeClr>
                          </a:solidFill>
                          <a:effectLst/>
                          <a:latin typeface="Quattrocento Sans" panose="020B0502050000020003" pitchFamily="34" charset="0"/>
                          <a:ea typeface="新細明體" panose="02020500000000000000" pitchFamily="18" charset="-120"/>
                          <a:cs typeface="Calibri" panose="020F0502020204030204" pitchFamily="34" charset="0"/>
                        </a:rPr>
                        <a:t>(McCord’s Box Turtle)</a:t>
                      </a:r>
                      <a:endParaRPr lang="zh-TW" sz="2000" dirty="0">
                        <a:solidFill>
                          <a:schemeClr val="bg1">
                            <a:lumMod val="20000"/>
                            <a:lumOff val="80000"/>
                          </a:schemeClr>
                        </a:solidFill>
                        <a:effectLst/>
                        <a:latin typeface="Quattrocento Sans" panose="020B0502050000020003" pitchFamily="34" charset="0"/>
                        <a:ea typeface="新細明體" panose="02020500000000000000" pitchFamily="18" charset="-120"/>
                        <a:cs typeface="Calibri" panose="020F0502020204030204" pitchFamily="34" charset="0"/>
                      </a:endParaRPr>
                    </a:p>
                  </a:txBody>
                  <a:tcPr marL="0" marR="0" marT="0" marB="0"/>
                </a:tc>
                <a:tc>
                  <a:txBody>
                    <a:bodyPr/>
                    <a:lstStyle/>
                    <a:p>
                      <a:pPr marL="514350" algn="l">
                        <a:lnSpc>
                          <a:spcPct val="115000"/>
                        </a:lnSpc>
                        <a:spcAft>
                          <a:spcPts val="0"/>
                        </a:spcAft>
                      </a:pPr>
                      <a:r>
                        <a:rPr lang="en-HK" altLang="zh-TW" sz="2000" dirty="0">
                          <a:effectLst/>
                          <a:latin typeface="Quattrocento Sans" panose="020B0502050000020003" pitchFamily="34" charset="0"/>
                          <a:ea typeface="新細明體" panose="02020500000000000000" pitchFamily="18" charset="-120"/>
                          <a:cs typeface="Times New Roman" panose="02020603050405020304" pitchFamily="18" charset="0"/>
                        </a:rPr>
                        <a:t>US$16,667</a:t>
                      </a:r>
                      <a:endParaRPr lang="zh-TW" sz="2000" dirty="0">
                        <a:effectLst/>
                        <a:latin typeface="Quattrocento Sans" panose="020B0502050000020003" pitchFamily="34" charset="0"/>
                        <a:ea typeface="新細明體" panose="02020500000000000000" pitchFamily="18" charset="-120"/>
                        <a:cs typeface="Times New Roman" panose="02020603050405020304" pitchFamily="18" charset="0"/>
                      </a:endParaRPr>
                    </a:p>
                  </a:txBody>
                  <a:tcPr marL="0" marR="0" marT="0" marB="0"/>
                </a:tc>
                <a:tc>
                  <a:txBody>
                    <a:bodyPr/>
                    <a:lstStyle/>
                    <a:p>
                      <a:pPr marL="514350" algn="l">
                        <a:lnSpc>
                          <a:spcPct val="115000"/>
                        </a:lnSpc>
                        <a:spcAft>
                          <a:spcPts val="0"/>
                        </a:spcAft>
                      </a:pPr>
                      <a:r>
                        <a:rPr lang="en-US" sz="2000" dirty="0">
                          <a:effectLst/>
                          <a:latin typeface="Quattrocento Sans" panose="020B0502050000020003" pitchFamily="34" charset="0"/>
                        </a:rPr>
                        <a:t>II</a:t>
                      </a:r>
                      <a:r>
                        <a:rPr lang="en-US" sz="2000" baseline="0" dirty="0">
                          <a:effectLst/>
                          <a:latin typeface="Quattrocento Sans" panose="020B0502050000020003" pitchFamily="34" charset="0"/>
                        </a:rPr>
                        <a:t> </a:t>
                      </a:r>
                    </a:p>
                  </a:txBody>
                  <a:tcPr marL="0" marR="0" marT="0" marB="0"/>
                </a:tc>
                <a:tc>
                  <a:txBody>
                    <a:bodyPr/>
                    <a:lstStyle/>
                    <a:p>
                      <a:pPr marL="514350" algn="l">
                        <a:lnSpc>
                          <a:spcPct val="115000"/>
                        </a:lnSpc>
                        <a:spcAft>
                          <a:spcPts val="0"/>
                        </a:spcAft>
                      </a:pPr>
                      <a:r>
                        <a:rPr lang="en-HK" altLang="zh-TW" sz="2000" dirty="0">
                          <a:effectLst/>
                          <a:latin typeface="Quattrocento Sans" panose="020B0502050000020003" pitchFamily="34" charset="0"/>
                          <a:ea typeface="新細明體" panose="02020500000000000000" pitchFamily="18" charset="-120"/>
                          <a:cs typeface="Times New Roman" panose="02020603050405020304" pitchFamily="18" charset="0"/>
                        </a:rPr>
                        <a:t>CR</a:t>
                      </a:r>
                      <a:endParaRPr lang="zh-TW" sz="2000" dirty="0">
                        <a:effectLst/>
                        <a:latin typeface="Quattrocento Sans" panose="020B0502050000020003" pitchFamily="34" charset="0"/>
                        <a:ea typeface="新細明體" panose="02020500000000000000" pitchFamily="18" charset="-120"/>
                        <a:cs typeface="Times New Roman" panose="02020603050405020304" pitchFamily="18" charset="0"/>
                      </a:endParaRPr>
                    </a:p>
                  </a:txBody>
                  <a:tcPr marL="0" marR="0" marT="0" marB="0"/>
                </a:tc>
                <a:extLst>
                  <a:ext uri="{0D108BD9-81ED-4DB2-BD59-A6C34878D82A}">
                    <a16:rowId xmlns:a16="http://schemas.microsoft.com/office/drawing/2014/main" val="10003"/>
                  </a:ext>
                </a:extLst>
              </a:tr>
              <a:tr h="542925">
                <a:tc>
                  <a:txBody>
                    <a:bodyPr/>
                    <a:lstStyle/>
                    <a:p>
                      <a:pPr marL="514350" algn="l">
                        <a:lnSpc>
                          <a:spcPct val="115000"/>
                        </a:lnSpc>
                        <a:spcAft>
                          <a:spcPts val="0"/>
                        </a:spcAft>
                      </a:pPr>
                      <a:r>
                        <a:rPr lang="en-US" sz="2000" dirty="0">
                          <a:solidFill>
                            <a:schemeClr val="bg1">
                              <a:lumMod val="20000"/>
                              <a:lumOff val="80000"/>
                            </a:schemeClr>
                          </a:solidFill>
                          <a:effectLst/>
                          <a:latin typeface="Quattrocento Sans" panose="020B0502050000020003" pitchFamily="34" charset="0"/>
                        </a:rPr>
                        <a:t>Geoclemys hamiltonii  (Black Pond Turtle)</a:t>
                      </a:r>
                      <a:endParaRPr lang="zh-TW" sz="2000" dirty="0">
                        <a:solidFill>
                          <a:schemeClr val="bg1">
                            <a:lumMod val="20000"/>
                            <a:lumOff val="80000"/>
                          </a:schemeClr>
                        </a:solidFill>
                        <a:effectLst/>
                        <a:latin typeface="Quattrocento Sans" panose="020B0502050000020003" pitchFamily="34" charset="0"/>
                        <a:ea typeface="新細明體" panose="02020500000000000000" pitchFamily="18" charset="-120"/>
                        <a:cs typeface="Times New Roman" panose="02020603050405020304" pitchFamily="18" charset="0"/>
                      </a:endParaRPr>
                    </a:p>
                  </a:txBody>
                  <a:tcPr marL="0" marR="0" marT="0" marB="0"/>
                </a:tc>
                <a:tc>
                  <a:txBody>
                    <a:bodyPr/>
                    <a:lstStyle/>
                    <a:p>
                      <a:pPr marL="514350" algn="l">
                        <a:lnSpc>
                          <a:spcPct val="115000"/>
                        </a:lnSpc>
                        <a:spcAft>
                          <a:spcPts val="0"/>
                        </a:spcAft>
                      </a:pPr>
                      <a:r>
                        <a:rPr lang="en-US" sz="2000" dirty="0">
                          <a:solidFill>
                            <a:schemeClr val="bg1"/>
                          </a:solidFill>
                          <a:effectLst/>
                          <a:latin typeface="Quattrocento Sans" panose="020B0502050000020003" pitchFamily="34" charset="0"/>
                        </a:rPr>
                        <a:t>US$159-995</a:t>
                      </a:r>
                    </a:p>
                    <a:p>
                      <a:pPr marL="514350" algn="l">
                        <a:lnSpc>
                          <a:spcPct val="115000"/>
                        </a:lnSpc>
                        <a:spcAft>
                          <a:spcPts val="0"/>
                        </a:spcAft>
                      </a:pPr>
                      <a:r>
                        <a:rPr lang="en-HK" altLang="zh-TW" sz="2000" dirty="0">
                          <a:solidFill>
                            <a:schemeClr val="bg1"/>
                          </a:solidFill>
                          <a:effectLst/>
                          <a:latin typeface="Quattrocento Sans" panose="020B0502050000020003" pitchFamily="34" charset="0"/>
                          <a:ea typeface="新細明體" panose="02020500000000000000" pitchFamily="18" charset="-120"/>
                          <a:cs typeface="Times New Roman" panose="02020603050405020304" pitchFamily="18" charset="0"/>
                        </a:rPr>
                        <a:t>(depending on size)</a:t>
                      </a:r>
                      <a:endParaRPr lang="zh-TW" sz="2000" dirty="0">
                        <a:solidFill>
                          <a:schemeClr val="bg1"/>
                        </a:solidFill>
                        <a:effectLst/>
                        <a:latin typeface="Quattrocento Sans" panose="020B0502050000020003" pitchFamily="34" charset="0"/>
                        <a:ea typeface="新細明體" panose="02020500000000000000" pitchFamily="18" charset="-120"/>
                        <a:cs typeface="Times New Roman" panose="02020603050405020304" pitchFamily="18" charset="0"/>
                      </a:endParaRPr>
                    </a:p>
                  </a:txBody>
                  <a:tcPr marL="0" marR="0" marT="0" marB="0"/>
                </a:tc>
                <a:tc>
                  <a:txBody>
                    <a:bodyPr/>
                    <a:lstStyle/>
                    <a:p>
                      <a:pPr marL="514350" algn="l">
                        <a:lnSpc>
                          <a:spcPct val="115000"/>
                        </a:lnSpc>
                        <a:spcAft>
                          <a:spcPts val="0"/>
                        </a:spcAft>
                      </a:pPr>
                      <a:r>
                        <a:rPr lang="en-US" sz="2000" dirty="0">
                          <a:effectLst/>
                          <a:latin typeface="Quattrocento Sans" panose="020B0502050000020003" pitchFamily="34" charset="0"/>
                        </a:rPr>
                        <a:t>I</a:t>
                      </a:r>
                      <a:endParaRPr lang="zh-TW" sz="2000" dirty="0">
                        <a:effectLst/>
                        <a:latin typeface="Quattrocento Sans" panose="020B0502050000020003" pitchFamily="34" charset="0"/>
                        <a:ea typeface="新細明體" panose="02020500000000000000" pitchFamily="18" charset="-120"/>
                        <a:cs typeface="Times New Roman" panose="02020603050405020304" pitchFamily="18" charset="0"/>
                      </a:endParaRPr>
                    </a:p>
                  </a:txBody>
                  <a:tcPr marL="0" marR="0" marT="0" marB="0"/>
                </a:tc>
                <a:tc>
                  <a:txBody>
                    <a:bodyPr/>
                    <a:lstStyle/>
                    <a:p>
                      <a:pPr marL="514350" algn="l">
                        <a:lnSpc>
                          <a:spcPct val="115000"/>
                        </a:lnSpc>
                        <a:spcAft>
                          <a:spcPts val="0"/>
                        </a:spcAft>
                      </a:pPr>
                      <a:r>
                        <a:rPr lang="en-US" sz="2000" dirty="0">
                          <a:effectLst/>
                          <a:latin typeface="Quattrocento Sans" panose="020B0502050000020003" pitchFamily="34" charset="0"/>
                        </a:rPr>
                        <a:t>VU</a:t>
                      </a:r>
                      <a:endParaRPr lang="zh-TW" sz="2000">
                        <a:effectLst/>
                        <a:latin typeface="Quattrocento Sans" panose="020B0502050000020003" pitchFamily="34" charset="0"/>
                        <a:ea typeface="新細明體" panose="02020500000000000000" pitchFamily="18" charset="-120"/>
                        <a:cs typeface="Times New Roman" panose="02020603050405020304" pitchFamily="18" charset="0"/>
                      </a:endParaRPr>
                    </a:p>
                  </a:txBody>
                  <a:tcPr marL="0" marR="0" marT="0" marB="0"/>
                </a:tc>
                <a:extLst>
                  <a:ext uri="{0D108BD9-81ED-4DB2-BD59-A6C34878D82A}">
                    <a16:rowId xmlns:a16="http://schemas.microsoft.com/office/drawing/2014/main" val="10004"/>
                  </a:ext>
                </a:extLst>
              </a:tr>
              <a:tr h="543814">
                <a:tc>
                  <a:txBody>
                    <a:bodyPr/>
                    <a:lstStyle/>
                    <a:p>
                      <a:pPr marL="514350" algn="l">
                        <a:lnSpc>
                          <a:spcPct val="115000"/>
                        </a:lnSpc>
                        <a:spcAft>
                          <a:spcPts val="0"/>
                        </a:spcAft>
                      </a:pPr>
                      <a:r>
                        <a:rPr lang="en-US" sz="2000" dirty="0">
                          <a:solidFill>
                            <a:schemeClr val="bg1">
                              <a:lumMod val="20000"/>
                              <a:lumOff val="80000"/>
                            </a:schemeClr>
                          </a:solidFill>
                          <a:effectLst/>
                          <a:latin typeface="Quattrocento Sans" panose="020B0502050000020003" pitchFamily="34" charset="0"/>
                        </a:rPr>
                        <a:t>Siebenrockiella leytensis (Palawan Forest Turtle)</a:t>
                      </a:r>
                      <a:endParaRPr lang="zh-TW" sz="2000" dirty="0">
                        <a:solidFill>
                          <a:schemeClr val="bg1">
                            <a:lumMod val="20000"/>
                            <a:lumOff val="80000"/>
                          </a:schemeClr>
                        </a:solidFill>
                        <a:effectLst/>
                        <a:latin typeface="Quattrocento Sans" panose="020B0502050000020003" pitchFamily="34" charset="0"/>
                        <a:ea typeface="新細明體" panose="02020500000000000000" pitchFamily="18" charset="-120"/>
                        <a:cs typeface="Times New Roman" panose="02020603050405020304" pitchFamily="18" charset="0"/>
                      </a:endParaRPr>
                    </a:p>
                  </a:txBody>
                  <a:tcPr marL="0" marR="0" marT="0" marB="0"/>
                </a:tc>
                <a:tc>
                  <a:txBody>
                    <a:bodyPr/>
                    <a:lstStyle/>
                    <a:p>
                      <a:pPr marL="514350" algn="l">
                        <a:lnSpc>
                          <a:spcPct val="115000"/>
                        </a:lnSpc>
                        <a:spcAft>
                          <a:spcPts val="0"/>
                        </a:spcAft>
                      </a:pPr>
                      <a:r>
                        <a:rPr lang="en-US" sz="2000" dirty="0">
                          <a:solidFill>
                            <a:schemeClr val="bg1"/>
                          </a:solidFill>
                          <a:effectLst/>
                          <a:latin typeface="Quattrocento Sans" panose="020B0502050000020003" pitchFamily="34" charset="0"/>
                        </a:rPr>
                        <a:t>HK$14,000-17,000</a:t>
                      </a:r>
                      <a:endParaRPr lang="zh-TW" sz="2000" dirty="0">
                        <a:solidFill>
                          <a:schemeClr val="bg1"/>
                        </a:solidFill>
                        <a:effectLst/>
                        <a:latin typeface="Quattrocento Sans" panose="020B0502050000020003" pitchFamily="34" charset="0"/>
                        <a:ea typeface="新細明體" panose="02020500000000000000" pitchFamily="18" charset="-120"/>
                        <a:cs typeface="Times New Roman" panose="02020603050405020304" pitchFamily="18" charset="0"/>
                      </a:endParaRPr>
                    </a:p>
                  </a:txBody>
                  <a:tcPr marL="0" marR="0" marT="0" marB="0"/>
                </a:tc>
                <a:tc>
                  <a:txBody>
                    <a:bodyPr/>
                    <a:lstStyle/>
                    <a:p>
                      <a:pPr marL="514350" algn="l">
                        <a:lnSpc>
                          <a:spcPct val="115000"/>
                        </a:lnSpc>
                        <a:spcAft>
                          <a:spcPts val="0"/>
                        </a:spcAft>
                      </a:pPr>
                      <a:r>
                        <a:rPr lang="en-US" sz="2000" dirty="0">
                          <a:effectLst/>
                          <a:latin typeface="Quattrocento Sans" panose="020B0502050000020003" pitchFamily="34" charset="0"/>
                        </a:rPr>
                        <a:t>II</a:t>
                      </a:r>
                      <a:endParaRPr lang="zh-TW" sz="2000" dirty="0">
                        <a:effectLst/>
                        <a:latin typeface="Quattrocento Sans" panose="020B0502050000020003" pitchFamily="34" charset="0"/>
                        <a:ea typeface="新細明體" panose="02020500000000000000" pitchFamily="18" charset="-120"/>
                        <a:cs typeface="Times New Roman" panose="02020603050405020304" pitchFamily="18" charset="0"/>
                      </a:endParaRPr>
                    </a:p>
                  </a:txBody>
                  <a:tcPr marL="0" marR="0" marT="0" marB="0"/>
                </a:tc>
                <a:tc>
                  <a:txBody>
                    <a:bodyPr/>
                    <a:lstStyle/>
                    <a:p>
                      <a:pPr marL="514350" algn="l">
                        <a:lnSpc>
                          <a:spcPct val="115000"/>
                        </a:lnSpc>
                        <a:spcAft>
                          <a:spcPts val="0"/>
                        </a:spcAft>
                      </a:pPr>
                      <a:r>
                        <a:rPr lang="en-US" sz="2000" dirty="0">
                          <a:effectLst/>
                          <a:latin typeface="Quattrocento Sans" panose="020B0502050000020003" pitchFamily="34" charset="0"/>
                        </a:rPr>
                        <a:t>CR</a:t>
                      </a:r>
                      <a:endParaRPr lang="zh-TW" sz="2000" dirty="0">
                        <a:effectLst/>
                        <a:latin typeface="Quattrocento Sans" panose="020B0502050000020003" pitchFamily="34" charset="0"/>
                        <a:ea typeface="新細明體" panose="02020500000000000000" pitchFamily="18" charset="-120"/>
                        <a:cs typeface="Times New Roman" panose="02020603050405020304" pitchFamily="18" charset="0"/>
                      </a:endParaRPr>
                    </a:p>
                  </a:txBody>
                  <a:tcPr marL="0" marR="0" marT="0" marB="0"/>
                </a:tc>
                <a:extLst>
                  <a:ext uri="{0D108BD9-81ED-4DB2-BD59-A6C34878D82A}">
                    <a16:rowId xmlns:a16="http://schemas.microsoft.com/office/drawing/2014/main" val="10005"/>
                  </a:ext>
                </a:extLst>
              </a:tr>
              <a:tr h="716582">
                <a:tc>
                  <a:txBody>
                    <a:bodyPr/>
                    <a:lstStyle/>
                    <a:p>
                      <a:pPr marL="514350" algn="l">
                        <a:lnSpc>
                          <a:spcPct val="115000"/>
                        </a:lnSpc>
                        <a:spcAft>
                          <a:spcPts val="0"/>
                        </a:spcAft>
                      </a:pPr>
                      <a:r>
                        <a:rPr lang="en-US" sz="2000" dirty="0">
                          <a:solidFill>
                            <a:schemeClr val="bg1">
                              <a:lumMod val="20000"/>
                              <a:lumOff val="80000"/>
                            </a:schemeClr>
                          </a:solidFill>
                          <a:effectLst/>
                          <a:latin typeface="Quattrocento Sans" panose="020B0502050000020003" pitchFamily="34" charset="0"/>
                        </a:rPr>
                        <a:t>Pyxis arachnoides (Spider Tortoise)</a:t>
                      </a:r>
                      <a:endParaRPr lang="zh-TW" sz="2000" dirty="0">
                        <a:solidFill>
                          <a:schemeClr val="bg1">
                            <a:lumMod val="20000"/>
                            <a:lumOff val="80000"/>
                          </a:schemeClr>
                        </a:solidFill>
                        <a:effectLst/>
                        <a:latin typeface="Quattrocento Sans" panose="020B0502050000020003" pitchFamily="34" charset="0"/>
                        <a:ea typeface="新細明體" panose="02020500000000000000" pitchFamily="18" charset="-120"/>
                        <a:cs typeface="Times New Roman" panose="02020603050405020304" pitchFamily="18" charset="0"/>
                      </a:endParaRPr>
                    </a:p>
                  </a:txBody>
                  <a:tcPr marL="0" marR="0" marT="0" marB="0"/>
                </a:tc>
                <a:tc>
                  <a:txBody>
                    <a:bodyPr/>
                    <a:lstStyle/>
                    <a:p>
                      <a:pPr marL="514350" algn="l">
                        <a:lnSpc>
                          <a:spcPct val="115000"/>
                        </a:lnSpc>
                        <a:spcAft>
                          <a:spcPts val="0"/>
                        </a:spcAft>
                      </a:pPr>
                      <a:r>
                        <a:rPr lang="en-US" sz="2000" dirty="0">
                          <a:effectLst/>
                          <a:latin typeface="Quattrocento Sans" panose="020B0502050000020003" pitchFamily="34" charset="0"/>
                        </a:rPr>
                        <a:t>HK$6,800</a:t>
                      </a:r>
                      <a:endParaRPr lang="zh-TW" sz="2000" dirty="0">
                        <a:effectLst/>
                        <a:latin typeface="Quattrocento Sans" panose="020B0502050000020003" pitchFamily="34" charset="0"/>
                        <a:ea typeface="新細明體" panose="02020500000000000000" pitchFamily="18" charset="-120"/>
                        <a:cs typeface="Times New Roman" panose="02020603050405020304" pitchFamily="18" charset="0"/>
                      </a:endParaRPr>
                    </a:p>
                  </a:txBody>
                  <a:tcPr marL="0" marR="0" marT="0" marB="0"/>
                </a:tc>
                <a:tc>
                  <a:txBody>
                    <a:bodyPr/>
                    <a:lstStyle/>
                    <a:p>
                      <a:pPr marL="514350" algn="l">
                        <a:lnSpc>
                          <a:spcPct val="115000"/>
                        </a:lnSpc>
                        <a:spcAft>
                          <a:spcPts val="0"/>
                        </a:spcAft>
                      </a:pPr>
                      <a:r>
                        <a:rPr lang="en-US" sz="2000" dirty="0">
                          <a:effectLst/>
                          <a:latin typeface="Quattrocento Sans" panose="020B0502050000020003" pitchFamily="34" charset="0"/>
                        </a:rPr>
                        <a:t>I</a:t>
                      </a:r>
                      <a:endParaRPr lang="zh-TW" sz="2000" dirty="0">
                        <a:effectLst/>
                        <a:latin typeface="Quattrocento Sans" panose="020B0502050000020003" pitchFamily="34" charset="0"/>
                        <a:ea typeface="新細明體" panose="02020500000000000000" pitchFamily="18" charset="-120"/>
                        <a:cs typeface="Times New Roman" panose="02020603050405020304" pitchFamily="18" charset="0"/>
                      </a:endParaRPr>
                    </a:p>
                  </a:txBody>
                  <a:tcPr marL="0" marR="0" marT="0" marB="0"/>
                </a:tc>
                <a:tc>
                  <a:txBody>
                    <a:bodyPr/>
                    <a:lstStyle/>
                    <a:p>
                      <a:pPr marL="514350" algn="l">
                        <a:lnSpc>
                          <a:spcPct val="115000"/>
                        </a:lnSpc>
                        <a:spcAft>
                          <a:spcPts val="0"/>
                        </a:spcAft>
                      </a:pPr>
                      <a:r>
                        <a:rPr lang="en-US" sz="2000" dirty="0">
                          <a:effectLst/>
                          <a:latin typeface="Quattrocento Sans" panose="020B0502050000020003" pitchFamily="34" charset="0"/>
                        </a:rPr>
                        <a:t>CR</a:t>
                      </a:r>
                      <a:endParaRPr lang="zh-TW" sz="2000" dirty="0">
                        <a:effectLst/>
                        <a:latin typeface="Quattrocento Sans" panose="020B0502050000020003" pitchFamily="34" charset="0"/>
                        <a:ea typeface="新細明體" panose="02020500000000000000" pitchFamily="18" charset="-120"/>
                        <a:cs typeface="Times New Roman" panose="02020603050405020304" pitchFamily="18" charset="0"/>
                      </a:endParaRPr>
                    </a:p>
                  </a:txBody>
                  <a:tcPr marL="0" marR="0" marT="0" marB="0"/>
                </a:tc>
                <a:extLst>
                  <a:ext uri="{0D108BD9-81ED-4DB2-BD59-A6C34878D82A}">
                    <a16:rowId xmlns:a16="http://schemas.microsoft.com/office/drawing/2014/main" val="10006"/>
                  </a:ext>
                </a:extLst>
              </a:tr>
            </a:tbl>
          </a:graphicData>
        </a:graphic>
      </p:graphicFrame>
      <p:pic>
        <p:nvPicPr>
          <p:cNvPr id="9"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l="8586" t="5321" r="48972" b="7401"/>
          <a:stretch>
            <a:fillRect/>
          </a:stretch>
        </p:blipFill>
        <p:spPr bwMode="auto">
          <a:xfrm>
            <a:off x="12916359" y="2305995"/>
            <a:ext cx="5112113" cy="66700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46820" y="498364"/>
            <a:ext cx="12786830" cy="1015663"/>
          </a:xfrm>
          <a:prstGeom prst="rect">
            <a:avLst/>
          </a:prstGeom>
          <a:noFill/>
        </p:spPr>
        <p:txBody>
          <a:bodyPr wrap="square" rtlCol="0">
            <a:spAutoFit/>
          </a:bodyPr>
          <a:lstStyle/>
          <a:p>
            <a:r>
              <a:rPr lang="en-HK" sz="6000" b="1" dirty="0">
                <a:latin typeface="Quattrocento Sans" panose="020B0502050000020003" pitchFamily="34" charset="0"/>
                <a:ea typeface="Calibri" panose="020F0502020204030204" pitchFamily="34" charset="0"/>
                <a:cs typeface="Calibri" panose="020F0502020204030204" pitchFamily="34" charset="0"/>
              </a:rPr>
              <a:t>Market value of TURTLES to collector</a:t>
            </a:r>
            <a:endParaRPr lang="en-US" sz="6000" b="1" dirty="0">
              <a:latin typeface="Quattrocento Sans" panose="020B0502050000020003" pitchFamily="34" charset="0"/>
              <a:ea typeface="Calibri" panose="020F0502020204030204" pitchFamily="34" charset="0"/>
              <a:cs typeface="Calibri" panose="020F0502020204030204" pitchFamily="34" charset="0"/>
            </a:endParaRPr>
          </a:p>
        </p:txBody>
      </p:sp>
      <p:grpSp>
        <p:nvGrpSpPr>
          <p:cNvPr id="6" name="Group 5"/>
          <p:cNvGrpSpPr>
            <a:grpSpLocks noChangeAspect="1"/>
          </p:cNvGrpSpPr>
          <p:nvPr/>
        </p:nvGrpSpPr>
        <p:grpSpPr bwMode="auto">
          <a:xfrm>
            <a:off x="9440235" y="5286375"/>
            <a:ext cx="4999251" cy="3227710"/>
            <a:chOff x="5841" y="2983"/>
            <a:chExt cx="1818" cy="1521"/>
          </a:xfrm>
        </p:grpSpPr>
        <p:sp>
          <p:nvSpPr>
            <p:cNvPr id="7" name="AutoShape 3"/>
            <p:cNvSpPr>
              <a:spLocks noChangeAspect="1" noChangeArrowheads="1" noTextEdit="1"/>
            </p:cNvSpPr>
            <p:nvPr/>
          </p:nvSpPr>
          <p:spPr bwMode="auto">
            <a:xfrm>
              <a:off x="5841" y="2983"/>
              <a:ext cx="1813" cy="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zh-HK" altLang="en-US" sz="2100"/>
            </a:p>
          </p:txBody>
        </p:sp>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1" y="3138"/>
              <a:ext cx="1818" cy="1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182696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6947" y="2707082"/>
            <a:ext cx="4173649" cy="5620611"/>
          </a:xfrm>
          <a:prstGeom prst="rect">
            <a:avLst/>
          </a:prstGeom>
          <a:noFill/>
          <a:ln>
            <a:noFill/>
          </a:ln>
          <a:effectLst>
            <a:softEdge rad="1651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333558" y="541537"/>
            <a:ext cx="12059712" cy="1015663"/>
          </a:xfrm>
          <a:prstGeom prst="rect">
            <a:avLst/>
          </a:prstGeom>
        </p:spPr>
        <p:txBody>
          <a:bodyPr wrap="none">
            <a:spAutoFit/>
          </a:bodyPr>
          <a:lstStyle/>
          <a:p>
            <a:r>
              <a:rPr lang="en-US" sz="6000" b="1" dirty="0">
                <a:solidFill>
                  <a:schemeClr val="tx1"/>
                </a:solidFill>
                <a:latin typeface="Quattrocento Sans" panose="020B0502050000020003" pitchFamily="34" charset="0"/>
              </a:rPr>
              <a:t>Helmeted Hornbill (</a:t>
            </a:r>
            <a:r>
              <a:rPr lang="en-US" sz="6000" b="1" i="1" dirty="0">
                <a:solidFill>
                  <a:schemeClr val="tx1"/>
                </a:solidFill>
                <a:latin typeface="Quattrocento Sans" panose="020B0502050000020003" pitchFamily="34" charset="0"/>
              </a:rPr>
              <a:t>Rhinoplax vigil</a:t>
            </a:r>
            <a:r>
              <a:rPr lang="en-US" sz="6000" b="1" dirty="0">
                <a:solidFill>
                  <a:schemeClr val="tx1"/>
                </a:solidFill>
                <a:latin typeface="Quattrocento Sans" panose="020B0502050000020003" pitchFamily="34" charset="0"/>
              </a:rPr>
              <a:t>)</a:t>
            </a:r>
          </a:p>
        </p:txBody>
      </p:sp>
      <p:graphicFrame>
        <p:nvGraphicFramePr>
          <p:cNvPr id="7" name="Table 6"/>
          <p:cNvGraphicFramePr>
            <a:graphicFrameLocks noGrp="1"/>
          </p:cNvGraphicFramePr>
          <p:nvPr>
            <p:extLst>
              <p:ext uri="{D42A27DB-BD31-4B8C-83A1-F6EECF244321}">
                <p14:modId xmlns:p14="http://schemas.microsoft.com/office/powerpoint/2010/main" val="1281704012"/>
              </p:ext>
            </p:extLst>
          </p:nvPr>
        </p:nvGraphicFramePr>
        <p:xfrm>
          <a:off x="5012533" y="1993519"/>
          <a:ext cx="12192609" cy="7545217"/>
        </p:xfrm>
        <a:graphic>
          <a:graphicData uri="http://schemas.openxmlformats.org/drawingml/2006/table">
            <a:tbl>
              <a:tblPr/>
              <a:tblGrid>
                <a:gridCol w="3005341">
                  <a:extLst>
                    <a:ext uri="{9D8B030D-6E8A-4147-A177-3AD203B41FA5}">
                      <a16:colId xmlns:a16="http://schemas.microsoft.com/office/drawing/2014/main" val="20000"/>
                    </a:ext>
                  </a:extLst>
                </a:gridCol>
                <a:gridCol w="9187268">
                  <a:extLst>
                    <a:ext uri="{9D8B030D-6E8A-4147-A177-3AD203B41FA5}">
                      <a16:colId xmlns:a16="http://schemas.microsoft.com/office/drawing/2014/main" val="20001"/>
                    </a:ext>
                  </a:extLst>
                </a:gridCol>
              </a:tblGrid>
              <a:tr h="1995185">
                <a:tc>
                  <a:txBody>
                    <a:bodyPr/>
                    <a:lstStyle/>
                    <a:p>
                      <a:pPr rtl="0" fontAlgn="t">
                        <a:spcBef>
                          <a:spcPts val="0"/>
                        </a:spcBef>
                        <a:spcAft>
                          <a:spcPts val="800"/>
                        </a:spcAft>
                      </a:pPr>
                      <a:r>
                        <a:rPr lang="en-US" sz="2400" b="1" i="0" u="none" strike="noStrike" dirty="0">
                          <a:solidFill>
                            <a:srgbClr val="FFC000"/>
                          </a:solidFill>
                          <a:effectLst/>
                          <a:latin typeface="Quattrocento Sans" panose="020B0502050000020003" pitchFamily="34" charset="0"/>
                          <a:cs typeface="Calibri" panose="020F0502020204030204" pitchFamily="34" charset="0"/>
                        </a:rPr>
                        <a:t>Specimens Description</a:t>
                      </a:r>
                      <a:endParaRPr lang="en-US" sz="2400" b="1" dirty="0">
                        <a:solidFill>
                          <a:srgbClr val="FFC000"/>
                        </a:solidFill>
                        <a:effectLst/>
                        <a:latin typeface="Quattrocento Sans" panose="020B0502050000020003" pitchFamily="34" charset="0"/>
                        <a:cs typeface="Calibri" panose="020F0502020204030204" pitchFamily="34" charset="0"/>
                      </a:endParaRPr>
                    </a:p>
                    <a:p>
                      <a:pPr rtl="0" fontAlgn="t">
                        <a:spcBef>
                          <a:spcPts val="0"/>
                        </a:spcBef>
                        <a:spcAft>
                          <a:spcPts val="800"/>
                        </a:spcAft>
                      </a:pPr>
                      <a:r>
                        <a:rPr lang="en-US" sz="2400" b="1" i="0" u="none" strike="noStrike" dirty="0">
                          <a:solidFill>
                            <a:srgbClr val="FFC000"/>
                          </a:solidFill>
                          <a:effectLst/>
                          <a:latin typeface="Quattrocento Sans" panose="020B0502050000020003" pitchFamily="34" charset="0"/>
                          <a:cs typeface="Calibri" panose="020F0502020204030204" pitchFamily="34" charset="0"/>
                        </a:rPr>
                        <a:t>e.g. live, skin, carcass</a:t>
                      </a:r>
                      <a:endParaRPr lang="en-US" sz="2400" b="1" dirty="0">
                        <a:solidFill>
                          <a:srgbClr val="FFC000"/>
                        </a:solidFill>
                        <a:effectLst/>
                        <a:latin typeface="Quattrocento Sans" panose="020B0502050000020003" pitchFamily="34" charset="0"/>
                        <a:cs typeface="Calibri" panose="020F0502020204030204" pitchFamily="34" charset="0"/>
                      </a:endParaRPr>
                    </a:p>
                  </a:txBody>
                  <a:tcPr marL="83792" marR="83792" marT="55860" marB="5586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ts val="0"/>
                        </a:spcBef>
                        <a:spcAft>
                          <a:spcPts val="800"/>
                        </a:spcAft>
                      </a:pPr>
                      <a:r>
                        <a:rPr lang="en-US" sz="2400" b="0" i="0" u="none" strike="noStrike" dirty="0">
                          <a:solidFill>
                            <a:schemeClr val="bg2">
                              <a:lumMod val="20000"/>
                              <a:lumOff val="80000"/>
                            </a:schemeClr>
                          </a:solidFill>
                          <a:effectLst/>
                          <a:latin typeface="Quattrocento Sans" panose="020B0502050000020003" pitchFamily="34" charset="0"/>
                          <a:cs typeface="Calibri" panose="020F0502020204030204" pitchFamily="34" charset="0"/>
                        </a:rPr>
                        <a:t>Only the large and solid casque (mainly the upper mandible, but sometimes the whole skull) is traded. </a:t>
                      </a:r>
                    </a:p>
                    <a:p>
                      <a:pPr rtl="0" fontAlgn="t">
                        <a:spcBef>
                          <a:spcPts val="0"/>
                        </a:spcBef>
                        <a:spcAft>
                          <a:spcPts val="800"/>
                        </a:spcAft>
                      </a:pPr>
                      <a:r>
                        <a:rPr lang="en-US" sz="2400" b="0" i="0" u="none" strike="noStrike" dirty="0">
                          <a:solidFill>
                            <a:schemeClr val="bg2">
                              <a:lumMod val="20000"/>
                              <a:lumOff val="80000"/>
                            </a:schemeClr>
                          </a:solidFill>
                          <a:effectLst/>
                          <a:latin typeface="Quattrocento Sans" panose="020B0502050000020003" pitchFamily="34" charset="0"/>
                          <a:cs typeface="Calibri" panose="020F0502020204030204" pitchFamily="34" charset="0"/>
                        </a:rPr>
                        <a:t>In the trade the species is known as hornbill ivory, golden jade, </a:t>
                      </a:r>
                      <a:r>
                        <a:rPr lang="ja-JP" altLang="en-US" sz="2400" b="0" i="0" u="none" strike="noStrike" dirty="0">
                          <a:solidFill>
                            <a:schemeClr val="bg2">
                              <a:lumMod val="20000"/>
                              <a:lumOff val="80000"/>
                            </a:schemeClr>
                          </a:solidFill>
                          <a:effectLst/>
                          <a:latin typeface="Quattrocento Sans" panose="020B0502050000020003" pitchFamily="34" charset="0"/>
                          <a:cs typeface="Calibri" panose="020F0502020204030204" pitchFamily="34" charset="0"/>
                        </a:rPr>
                        <a:t>鶴頂紅</a:t>
                      </a:r>
                      <a:r>
                        <a:rPr lang="en-US" altLang="ja-JP" sz="2400" b="0" i="0" u="none" strike="noStrike" dirty="0">
                          <a:solidFill>
                            <a:schemeClr val="bg2">
                              <a:lumMod val="20000"/>
                              <a:lumOff val="80000"/>
                            </a:schemeClr>
                          </a:solidFill>
                          <a:effectLst/>
                          <a:latin typeface="Quattrocento Sans" panose="020B0502050000020003" pitchFamily="34" charset="0"/>
                          <a:cs typeface="Calibri" panose="020F0502020204030204" pitchFamily="34" charset="0"/>
                        </a:rPr>
                        <a:t>, </a:t>
                      </a:r>
                      <a:r>
                        <a:rPr lang="en-US" sz="2400" b="0" i="0" u="none" strike="noStrike" dirty="0">
                          <a:solidFill>
                            <a:schemeClr val="bg2">
                              <a:lumMod val="20000"/>
                              <a:lumOff val="80000"/>
                            </a:schemeClr>
                          </a:solidFill>
                          <a:effectLst/>
                          <a:latin typeface="Quattrocento Sans" panose="020B0502050000020003" pitchFamily="34" charset="0"/>
                          <a:cs typeface="Calibri" panose="020F0502020204030204" pitchFamily="34" charset="0"/>
                        </a:rPr>
                        <a:t>or </a:t>
                      </a:r>
                      <a:r>
                        <a:rPr lang="ja-JP" altLang="en-US" sz="2400" b="0" i="0" u="none" strike="noStrike" dirty="0">
                          <a:solidFill>
                            <a:schemeClr val="bg2">
                              <a:lumMod val="20000"/>
                              <a:lumOff val="80000"/>
                            </a:schemeClr>
                          </a:solidFill>
                          <a:effectLst/>
                          <a:latin typeface="Quattrocento Sans" panose="020B0502050000020003" pitchFamily="34" charset="0"/>
                          <a:cs typeface="Calibri" panose="020F0502020204030204" pitchFamily="34" charset="0"/>
                        </a:rPr>
                        <a:t>紅象牙</a:t>
                      </a:r>
                      <a:r>
                        <a:rPr lang="en-US" altLang="ja-JP" sz="2400" b="0" i="0" u="none" strike="noStrike" dirty="0">
                          <a:solidFill>
                            <a:schemeClr val="bg2">
                              <a:lumMod val="20000"/>
                              <a:lumOff val="80000"/>
                            </a:schemeClr>
                          </a:solidFill>
                          <a:effectLst/>
                          <a:latin typeface="Quattrocento Sans" panose="020B0502050000020003" pitchFamily="34" charset="0"/>
                          <a:cs typeface="Calibri" panose="020F0502020204030204" pitchFamily="34" charset="0"/>
                        </a:rPr>
                        <a:t>. </a:t>
                      </a:r>
                      <a:r>
                        <a:rPr lang="en-US" sz="2400" b="0" i="0" u="none" strike="noStrike" dirty="0">
                          <a:solidFill>
                            <a:schemeClr val="bg2">
                              <a:lumMod val="20000"/>
                              <a:lumOff val="80000"/>
                            </a:schemeClr>
                          </a:solidFill>
                          <a:effectLst/>
                          <a:latin typeface="Quattrocento Sans" panose="020B0502050000020003" pitchFamily="34" charset="0"/>
                          <a:cs typeface="Calibri" panose="020F0502020204030204" pitchFamily="34" charset="0"/>
                        </a:rPr>
                        <a:t>It is carved into different items (rings, decorations, pendant, beads, etc.), much like ivory.</a:t>
                      </a:r>
                      <a:endParaRPr lang="en-US" sz="2400" dirty="0">
                        <a:solidFill>
                          <a:schemeClr val="bg2">
                            <a:lumMod val="20000"/>
                            <a:lumOff val="80000"/>
                          </a:schemeClr>
                        </a:solidFill>
                        <a:effectLst/>
                        <a:latin typeface="Quattrocento Sans" panose="020B0502050000020003" pitchFamily="34" charset="0"/>
                        <a:cs typeface="Calibri" panose="020F0502020204030204" pitchFamily="34" charset="0"/>
                      </a:endParaRPr>
                    </a:p>
                  </a:txBody>
                  <a:tcPr marL="83792" marR="83792" marT="55860" marB="5586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32354">
                <a:tc>
                  <a:txBody>
                    <a:bodyPr/>
                    <a:lstStyle/>
                    <a:p>
                      <a:pPr rtl="0" fontAlgn="t">
                        <a:spcBef>
                          <a:spcPts val="0"/>
                        </a:spcBef>
                        <a:spcAft>
                          <a:spcPts val="800"/>
                        </a:spcAft>
                      </a:pPr>
                      <a:r>
                        <a:rPr lang="en-US" sz="2400" b="1" i="0" u="none" strike="noStrike" dirty="0">
                          <a:solidFill>
                            <a:srgbClr val="FFC000"/>
                          </a:solidFill>
                          <a:effectLst/>
                          <a:latin typeface="Quattrocento Sans" panose="020B0502050000020003" pitchFamily="34" charset="0"/>
                          <a:cs typeface="Calibri" panose="020F0502020204030204" pitchFamily="34" charset="0"/>
                        </a:rPr>
                        <a:t>Quantity</a:t>
                      </a:r>
                      <a:endParaRPr lang="en-US" sz="2400" b="1" dirty="0">
                        <a:solidFill>
                          <a:srgbClr val="FFC000"/>
                        </a:solidFill>
                        <a:effectLst/>
                        <a:latin typeface="Quattrocento Sans" panose="020B0502050000020003" pitchFamily="34" charset="0"/>
                        <a:cs typeface="Calibri" panose="020F0502020204030204" pitchFamily="34" charset="0"/>
                      </a:endParaRPr>
                    </a:p>
                    <a:p>
                      <a:pPr rtl="0" fontAlgn="t">
                        <a:spcBef>
                          <a:spcPts val="0"/>
                        </a:spcBef>
                        <a:spcAft>
                          <a:spcPts val="800"/>
                        </a:spcAft>
                      </a:pPr>
                      <a:r>
                        <a:rPr lang="en-US" sz="2400" b="1" i="0" u="none" strike="noStrike" dirty="0">
                          <a:solidFill>
                            <a:srgbClr val="FFC000"/>
                          </a:solidFill>
                          <a:effectLst/>
                          <a:latin typeface="Quattrocento Sans" panose="020B0502050000020003" pitchFamily="34" charset="0"/>
                          <a:cs typeface="Calibri" panose="020F0502020204030204" pitchFamily="34" charset="0"/>
                        </a:rPr>
                        <a:t>e.g. head, weight(kg)</a:t>
                      </a:r>
                      <a:endParaRPr lang="en-US" sz="2400" b="1" dirty="0">
                        <a:solidFill>
                          <a:srgbClr val="FFC000"/>
                        </a:solidFill>
                        <a:effectLst/>
                        <a:latin typeface="Quattrocento Sans" panose="020B0502050000020003" pitchFamily="34" charset="0"/>
                        <a:cs typeface="Calibri" panose="020F0502020204030204" pitchFamily="34" charset="0"/>
                      </a:endParaRPr>
                    </a:p>
                  </a:txBody>
                  <a:tcPr marL="83792" marR="83792" marT="55860" marB="5586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ts val="0"/>
                        </a:spcBef>
                        <a:spcAft>
                          <a:spcPts val="800"/>
                        </a:spcAft>
                      </a:pPr>
                      <a:r>
                        <a:rPr lang="en-US" sz="2400" b="0" i="0" u="none" strike="noStrike" dirty="0">
                          <a:solidFill>
                            <a:schemeClr val="bg2">
                              <a:lumMod val="20000"/>
                              <a:lumOff val="80000"/>
                            </a:schemeClr>
                          </a:solidFill>
                          <a:effectLst/>
                          <a:latin typeface="Quattrocento Sans" panose="020B0502050000020003" pitchFamily="34" charset="0"/>
                          <a:cs typeface="Calibri" panose="020F0502020204030204" pitchFamily="34" charset="0"/>
                        </a:rPr>
                        <a:t>In Mainland China, seizures of over 100 casques are made, often together with other high-value wildlife contraband such as elephant ivory, rhino horn, hawksbill turtle shell and bear and leopard claws and teeth.</a:t>
                      </a:r>
                      <a:endParaRPr lang="en-US" sz="2400" dirty="0">
                        <a:solidFill>
                          <a:schemeClr val="bg2">
                            <a:lumMod val="20000"/>
                            <a:lumOff val="80000"/>
                          </a:schemeClr>
                        </a:solidFill>
                        <a:effectLst/>
                        <a:latin typeface="Quattrocento Sans" panose="020B0502050000020003" pitchFamily="34" charset="0"/>
                        <a:cs typeface="Calibri" panose="020F0502020204030204" pitchFamily="34" charset="0"/>
                      </a:endParaRPr>
                    </a:p>
                  </a:txBody>
                  <a:tcPr marL="83792" marR="83792" marT="55860" marB="5586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987129">
                <a:tc>
                  <a:txBody>
                    <a:bodyPr/>
                    <a:lstStyle/>
                    <a:p>
                      <a:pPr rtl="0" fontAlgn="t">
                        <a:spcBef>
                          <a:spcPts val="0"/>
                        </a:spcBef>
                        <a:spcAft>
                          <a:spcPts val="800"/>
                        </a:spcAft>
                      </a:pPr>
                      <a:r>
                        <a:rPr lang="en-US" sz="2400" b="1" i="0" u="none" strike="noStrike" dirty="0">
                          <a:solidFill>
                            <a:srgbClr val="FFC000"/>
                          </a:solidFill>
                          <a:effectLst/>
                          <a:latin typeface="Quattrocento Sans" panose="020B0502050000020003" pitchFamily="34" charset="0"/>
                          <a:cs typeface="Calibri" panose="020F0502020204030204" pitchFamily="34" charset="0"/>
                        </a:rPr>
                        <a:t>Trade Value Estimate</a:t>
                      </a:r>
                      <a:endParaRPr lang="en-US" sz="2400" b="1" dirty="0">
                        <a:solidFill>
                          <a:srgbClr val="FFC000"/>
                        </a:solidFill>
                        <a:effectLst/>
                        <a:latin typeface="Quattrocento Sans" panose="020B0502050000020003" pitchFamily="34" charset="0"/>
                        <a:cs typeface="Calibri" panose="020F0502020204030204" pitchFamily="34" charset="0"/>
                      </a:endParaRPr>
                    </a:p>
                    <a:p>
                      <a:pPr rtl="0" fontAlgn="t">
                        <a:spcBef>
                          <a:spcPts val="0"/>
                        </a:spcBef>
                        <a:spcAft>
                          <a:spcPts val="800"/>
                        </a:spcAft>
                      </a:pPr>
                      <a:r>
                        <a:rPr lang="en-US" sz="2400" b="1" i="0" u="none" strike="noStrike" dirty="0">
                          <a:solidFill>
                            <a:srgbClr val="FFC000"/>
                          </a:solidFill>
                          <a:effectLst/>
                          <a:latin typeface="Quattrocento Sans" panose="020B0502050000020003" pitchFamily="34" charset="0"/>
                          <a:cs typeface="Calibri" panose="020F0502020204030204" pitchFamily="34" charset="0"/>
                        </a:rPr>
                        <a:t>Illegal/legal trade value</a:t>
                      </a:r>
                      <a:endParaRPr lang="en-US" sz="2400" b="1" dirty="0">
                        <a:solidFill>
                          <a:srgbClr val="FFC000"/>
                        </a:solidFill>
                        <a:effectLst/>
                        <a:latin typeface="Quattrocento Sans" panose="020B0502050000020003" pitchFamily="34" charset="0"/>
                        <a:cs typeface="Calibri" panose="020F0502020204030204" pitchFamily="34" charset="0"/>
                      </a:endParaRPr>
                    </a:p>
                  </a:txBody>
                  <a:tcPr marL="83792" marR="83792" marT="55860" marB="5586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ts val="0"/>
                        </a:spcBef>
                        <a:spcAft>
                          <a:spcPts val="800"/>
                        </a:spcAft>
                      </a:pPr>
                      <a:r>
                        <a:rPr lang="en-US" sz="2400" b="0" i="0" u="none" strike="noStrike" dirty="0">
                          <a:solidFill>
                            <a:schemeClr val="bg2">
                              <a:lumMod val="20000"/>
                              <a:lumOff val="80000"/>
                            </a:schemeClr>
                          </a:solidFill>
                          <a:effectLst/>
                          <a:latin typeface="Quattrocento Sans" panose="020B0502050000020003" pitchFamily="34" charset="0"/>
                          <a:cs typeface="Calibri" panose="020F0502020204030204" pitchFamily="34" charset="0"/>
                        </a:rPr>
                        <a:t>US$1,000 for a single casque (Beastall et al. 2016)</a:t>
                      </a:r>
                      <a:endParaRPr lang="en-US" sz="2400" dirty="0">
                        <a:solidFill>
                          <a:schemeClr val="bg2">
                            <a:lumMod val="20000"/>
                            <a:lumOff val="80000"/>
                          </a:schemeClr>
                        </a:solidFill>
                        <a:effectLst/>
                        <a:latin typeface="Quattrocento Sans" panose="020B0502050000020003" pitchFamily="34" charset="0"/>
                        <a:cs typeface="Calibri" panose="020F0502020204030204" pitchFamily="34" charset="0"/>
                      </a:endParaRPr>
                    </a:p>
                    <a:p>
                      <a:pPr rtl="0" fontAlgn="t">
                        <a:spcBef>
                          <a:spcPts val="0"/>
                        </a:spcBef>
                        <a:spcAft>
                          <a:spcPts val="800"/>
                        </a:spcAft>
                      </a:pPr>
                      <a:br>
                        <a:rPr lang="en-US" sz="2400" dirty="0">
                          <a:solidFill>
                            <a:schemeClr val="bg2">
                              <a:lumMod val="20000"/>
                              <a:lumOff val="80000"/>
                            </a:schemeClr>
                          </a:solidFill>
                          <a:effectLst/>
                          <a:latin typeface="Quattrocento Sans" panose="020B0502050000020003" pitchFamily="34" charset="0"/>
                          <a:cs typeface="Calibri" panose="020F0502020204030204" pitchFamily="34" charset="0"/>
                        </a:rPr>
                      </a:br>
                      <a:r>
                        <a:rPr lang="en-US" sz="2400" b="0" i="0" u="none" strike="noStrike" dirty="0">
                          <a:solidFill>
                            <a:schemeClr val="bg2">
                              <a:lumMod val="20000"/>
                              <a:lumOff val="80000"/>
                            </a:schemeClr>
                          </a:solidFill>
                          <a:effectLst/>
                          <a:latin typeface="Quattrocento Sans" panose="020B0502050000020003" pitchFamily="34" charset="0"/>
                          <a:cs typeface="Calibri" panose="020F0502020204030204" pitchFamily="34" charset="0"/>
                        </a:rPr>
                        <a:t>In 2020 a court in Urumchi city, Xinjiang AR, valued a single casque at 8,152 yuan. Carvings made from casques were valued at 400,000 yuan by the same court.</a:t>
                      </a:r>
                      <a:endParaRPr lang="en-US" sz="2400" dirty="0">
                        <a:solidFill>
                          <a:schemeClr val="bg2">
                            <a:lumMod val="20000"/>
                            <a:lumOff val="80000"/>
                          </a:schemeClr>
                        </a:solidFill>
                        <a:effectLst/>
                        <a:latin typeface="Quattrocento Sans" panose="020B0502050000020003" pitchFamily="34" charset="0"/>
                        <a:cs typeface="Calibri" panose="020F0502020204030204" pitchFamily="34" charset="0"/>
                      </a:endParaRPr>
                    </a:p>
                  </a:txBody>
                  <a:tcPr marL="83792" marR="83792" marT="55860" marB="5586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20533">
                <a:tc>
                  <a:txBody>
                    <a:bodyPr/>
                    <a:lstStyle/>
                    <a:p>
                      <a:pPr rtl="0" fontAlgn="t">
                        <a:spcBef>
                          <a:spcPts val="0"/>
                        </a:spcBef>
                        <a:spcAft>
                          <a:spcPts val="800"/>
                        </a:spcAft>
                      </a:pPr>
                      <a:r>
                        <a:rPr lang="en-US" sz="2400" b="1" i="0" u="none" strike="noStrike" dirty="0">
                          <a:solidFill>
                            <a:srgbClr val="FFC000"/>
                          </a:solidFill>
                          <a:effectLst/>
                          <a:latin typeface="Quattrocento Sans" panose="020B0502050000020003" pitchFamily="34" charset="0"/>
                          <a:cs typeface="Calibri" panose="020F0502020204030204" pitchFamily="34" charset="0"/>
                        </a:rPr>
                        <a:t>Declared Origin of Consignment</a:t>
                      </a:r>
                      <a:endParaRPr lang="en-US" sz="2400" b="1" dirty="0">
                        <a:solidFill>
                          <a:srgbClr val="FFC000"/>
                        </a:solidFill>
                        <a:effectLst/>
                        <a:latin typeface="Quattrocento Sans" panose="020B0502050000020003" pitchFamily="34" charset="0"/>
                        <a:cs typeface="Calibri" panose="020F0502020204030204" pitchFamily="34" charset="0"/>
                      </a:endParaRPr>
                    </a:p>
                  </a:txBody>
                  <a:tcPr marL="83792" marR="83792" marT="55860" marB="5586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ts val="0"/>
                        </a:spcBef>
                        <a:spcAft>
                          <a:spcPts val="800"/>
                        </a:spcAft>
                      </a:pPr>
                      <a:r>
                        <a:rPr lang="en-US" sz="2400" b="0" i="0" u="none" strike="noStrike" dirty="0">
                          <a:solidFill>
                            <a:schemeClr val="bg2">
                              <a:lumMod val="20000"/>
                              <a:lumOff val="80000"/>
                            </a:schemeClr>
                          </a:solidFill>
                          <a:effectLst/>
                          <a:latin typeface="Quattrocento Sans" panose="020B0502050000020003" pitchFamily="34" charset="0"/>
                          <a:cs typeface="Calibri" panose="020F0502020204030204" pitchFamily="34" charset="0"/>
                        </a:rPr>
                        <a:t>     </a:t>
                      </a:r>
                      <a:endParaRPr lang="en-US" sz="2400" dirty="0">
                        <a:solidFill>
                          <a:schemeClr val="bg2">
                            <a:lumMod val="20000"/>
                            <a:lumOff val="80000"/>
                          </a:schemeClr>
                        </a:solidFill>
                        <a:effectLst/>
                        <a:latin typeface="Quattrocento Sans" panose="020B0502050000020003" pitchFamily="34" charset="0"/>
                        <a:cs typeface="Calibri" panose="020F0502020204030204" pitchFamily="34" charset="0"/>
                      </a:endParaRPr>
                    </a:p>
                  </a:txBody>
                  <a:tcPr marL="83792" marR="83792" marT="55860" marB="5586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42977">
                <a:tc>
                  <a:txBody>
                    <a:bodyPr/>
                    <a:lstStyle/>
                    <a:p>
                      <a:pPr rtl="0" fontAlgn="t">
                        <a:spcBef>
                          <a:spcPts val="0"/>
                        </a:spcBef>
                        <a:spcAft>
                          <a:spcPts val="800"/>
                        </a:spcAft>
                      </a:pPr>
                      <a:r>
                        <a:rPr lang="en-US" sz="2400" b="1" i="0" u="none" strike="noStrike" dirty="0">
                          <a:solidFill>
                            <a:srgbClr val="FFC000"/>
                          </a:solidFill>
                          <a:effectLst/>
                          <a:latin typeface="Quattrocento Sans" panose="020B0502050000020003" pitchFamily="34" charset="0"/>
                          <a:cs typeface="Calibri" panose="020F0502020204030204" pitchFamily="34" charset="0"/>
                        </a:rPr>
                        <a:t>Declared Destination of Consignment</a:t>
                      </a:r>
                      <a:endParaRPr lang="en-US" sz="2400" b="1" dirty="0">
                        <a:solidFill>
                          <a:srgbClr val="FFC000"/>
                        </a:solidFill>
                        <a:effectLst/>
                        <a:latin typeface="Quattrocento Sans" panose="020B0502050000020003" pitchFamily="34" charset="0"/>
                        <a:cs typeface="Calibri" panose="020F0502020204030204" pitchFamily="34" charset="0"/>
                      </a:endParaRPr>
                    </a:p>
                  </a:txBody>
                  <a:tcPr marL="83792" marR="83792" marT="55860" marB="5586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ts val="0"/>
                        </a:spcBef>
                        <a:spcAft>
                          <a:spcPts val="800"/>
                        </a:spcAft>
                      </a:pPr>
                      <a:r>
                        <a:rPr lang="en-US" sz="2400" b="0" i="0" u="none" strike="noStrike" dirty="0">
                          <a:solidFill>
                            <a:schemeClr val="bg2">
                              <a:lumMod val="20000"/>
                              <a:lumOff val="80000"/>
                            </a:schemeClr>
                          </a:solidFill>
                          <a:effectLst/>
                          <a:latin typeface="Quattrocento Sans" panose="020B0502050000020003" pitchFamily="34" charset="0"/>
                          <a:cs typeface="Calibri" panose="020F0502020204030204" pitchFamily="34" charset="0"/>
                        </a:rPr>
                        <a:t>China, Laos, Japan</a:t>
                      </a:r>
                      <a:endParaRPr lang="en-US" sz="2400" dirty="0">
                        <a:solidFill>
                          <a:schemeClr val="bg2">
                            <a:lumMod val="20000"/>
                            <a:lumOff val="80000"/>
                          </a:schemeClr>
                        </a:solidFill>
                        <a:effectLst/>
                        <a:latin typeface="Quattrocento Sans" panose="020B0502050000020003" pitchFamily="34" charset="0"/>
                        <a:cs typeface="Calibri" panose="020F0502020204030204" pitchFamily="34" charset="0"/>
                      </a:endParaRPr>
                    </a:p>
                  </a:txBody>
                  <a:tcPr marL="83792" marR="83792" marT="55860" marB="5586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8" name="Rectangle 1"/>
          <p:cNvSpPr>
            <a:spLocks noChangeArrowheads="1"/>
          </p:cNvSpPr>
          <p:nvPr/>
        </p:nvSpPr>
        <p:spPr bwMode="auto">
          <a:xfrm>
            <a:off x="5012533" y="3121968"/>
            <a:ext cx="2770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60" tIns="68580" rIns="137160" bIns="68580" numCol="1" anchor="ctr" anchorCtr="0" compatLnSpc="1">
            <a:prstTxWarp prst="textNoShape">
              <a:avLst/>
            </a:prstTxWarp>
            <a:spAutoFit/>
          </a:bodyPr>
          <a:lstStyle/>
          <a:p>
            <a:endParaRPr lang="en-US" sz="2100" dirty="0"/>
          </a:p>
        </p:txBody>
      </p:sp>
    </p:spTree>
    <p:extLst>
      <p:ext uri="{BB962C8B-B14F-4D97-AF65-F5344CB8AC3E}">
        <p14:creationId xmlns:p14="http://schemas.microsoft.com/office/powerpoint/2010/main" val="38391779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661756447"/>
              </p:ext>
            </p:extLst>
          </p:nvPr>
        </p:nvGraphicFramePr>
        <p:xfrm>
          <a:off x="1366230" y="2258156"/>
          <a:ext cx="15555539" cy="7196395"/>
        </p:xfrm>
        <a:graphic>
          <a:graphicData uri="http://schemas.openxmlformats.org/drawingml/2006/table">
            <a:tbl>
              <a:tblPr/>
              <a:tblGrid>
                <a:gridCol w="3818240">
                  <a:extLst>
                    <a:ext uri="{9D8B030D-6E8A-4147-A177-3AD203B41FA5}">
                      <a16:colId xmlns:a16="http://schemas.microsoft.com/office/drawing/2014/main" val="20000"/>
                    </a:ext>
                  </a:extLst>
                </a:gridCol>
                <a:gridCol w="4121567">
                  <a:extLst>
                    <a:ext uri="{9D8B030D-6E8A-4147-A177-3AD203B41FA5}">
                      <a16:colId xmlns:a16="http://schemas.microsoft.com/office/drawing/2014/main" val="20001"/>
                    </a:ext>
                  </a:extLst>
                </a:gridCol>
                <a:gridCol w="7615732">
                  <a:extLst>
                    <a:ext uri="{9D8B030D-6E8A-4147-A177-3AD203B41FA5}">
                      <a16:colId xmlns:a16="http://schemas.microsoft.com/office/drawing/2014/main" val="20002"/>
                    </a:ext>
                  </a:extLst>
                </a:gridCol>
              </a:tblGrid>
              <a:tr h="0">
                <a:tc gridSpan="2">
                  <a:txBody>
                    <a:bodyPr/>
                    <a:lstStyle/>
                    <a:p>
                      <a:pPr rtl="0" fontAlgn="t">
                        <a:spcBef>
                          <a:spcPts val="0"/>
                        </a:spcBef>
                        <a:spcAft>
                          <a:spcPts val="800"/>
                        </a:spcAft>
                      </a:pPr>
                      <a:r>
                        <a:rPr lang="en-US" sz="2300" b="1" i="0" u="none" strike="noStrike" dirty="0">
                          <a:solidFill>
                            <a:srgbClr val="FFC000"/>
                          </a:solidFill>
                          <a:effectLst/>
                          <a:latin typeface="Quattrocento Sans" panose="020B0502050000020003" pitchFamily="34" charset="0"/>
                          <a:cs typeface="Calibri" panose="020F0502020204030204" pitchFamily="34" charset="0"/>
                        </a:rPr>
                        <a:t>IUCN Red List Category </a:t>
                      </a:r>
                      <a:r>
                        <a:rPr lang="en-US" sz="2300" b="1" i="0" u="none" strike="noStrike" dirty="0">
                          <a:solidFill>
                            <a:schemeClr val="bg2">
                              <a:lumMod val="20000"/>
                              <a:lumOff val="80000"/>
                            </a:schemeClr>
                          </a:solidFill>
                          <a:effectLst/>
                          <a:latin typeface="Quattrocento Sans" panose="020B0502050000020003" pitchFamily="34" charset="0"/>
                          <a:cs typeface="Calibri" panose="020F0502020204030204" pitchFamily="34" charset="0"/>
                        </a:rPr>
                        <a:t>- </a:t>
                      </a:r>
                      <a:r>
                        <a:rPr lang="en-US" sz="2300" b="0" i="0" u="none" strike="noStrike" dirty="0">
                          <a:solidFill>
                            <a:schemeClr val="bg2">
                              <a:lumMod val="20000"/>
                              <a:lumOff val="80000"/>
                            </a:schemeClr>
                          </a:solidFill>
                          <a:effectLst/>
                          <a:latin typeface="Quattrocento Sans" panose="020B0502050000020003" pitchFamily="34" charset="0"/>
                          <a:cs typeface="Calibri" panose="020F0502020204030204" pitchFamily="34" charset="0"/>
                        </a:rPr>
                        <a:t>Critically Endangered</a:t>
                      </a:r>
                      <a:endParaRPr lang="en-US" sz="2300" dirty="0">
                        <a:solidFill>
                          <a:schemeClr val="bg2">
                            <a:lumMod val="20000"/>
                            <a:lumOff val="80000"/>
                          </a:schemeClr>
                        </a:solidFill>
                        <a:effectLst/>
                        <a:latin typeface="Quattrocento Sans" panose="020B0502050000020003" pitchFamily="34" charset="0"/>
                        <a:cs typeface="Calibri" panose="020F0502020204030204" pitchFamily="34" charset="0"/>
                      </a:endParaRPr>
                    </a:p>
                  </a:txBody>
                  <a:tcPr marL="64563" marR="64563" marT="43041" marB="4304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dirty="0"/>
                    </a:p>
                  </a:txBody>
                  <a:tcPr marL="64563" marR="64563" marT="43041" marB="4304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ts val="0"/>
                        </a:spcBef>
                        <a:spcAft>
                          <a:spcPts val="800"/>
                        </a:spcAft>
                      </a:pPr>
                      <a:r>
                        <a:rPr lang="en-US" sz="2300" b="1" i="0" u="none" strike="noStrike" dirty="0">
                          <a:solidFill>
                            <a:srgbClr val="FFC000"/>
                          </a:solidFill>
                          <a:effectLst/>
                          <a:latin typeface="Quattrocento Sans" panose="020B0502050000020003" pitchFamily="34" charset="0"/>
                          <a:cs typeface="Calibri" panose="020F0502020204030204" pitchFamily="34" charset="0"/>
                        </a:rPr>
                        <a:t>CITES Appendix </a:t>
                      </a:r>
                      <a:r>
                        <a:rPr lang="en-US" sz="2300" b="1" i="0" u="none" strike="noStrike" dirty="0">
                          <a:solidFill>
                            <a:schemeClr val="bg2">
                              <a:lumMod val="20000"/>
                              <a:lumOff val="80000"/>
                            </a:schemeClr>
                          </a:solidFill>
                          <a:effectLst/>
                          <a:latin typeface="Quattrocento Sans" panose="020B0502050000020003" pitchFamily="34" charset="0"/>
                          <a:cs typeface="Calibri" panose="020F0502020204030204" pitchFamily="34" charset="0"/>
                        </a:rPr>
                        <a:t>– </a:t>
                      </a:r>
                      <a:r>
                        <a:rPr lang="en-HK" sz="2300" b="0" i="0" u="none" strike="noStrike" dirty="0">
                          <a:solidFill>
                            <a:schemeClr val="bg2">
                              <a:lumMod val="20000"/>
                              <a:lumOff val="80000"/>
                            </a:schemeClr>
                          </a:solidFill>
                          <a:effectLst/>
                          <a:latin typeface="Quattrocento Sans" panose="020B0502050000020003" pitchFamily="34" charset="0"/>
                        </a:rPr>
                        <a:t>I</a:t>
                      </a:r>
                    </a:p>
                  </a:txBody>
                  <a:tcPr marL="64563" marR="64563" marT="43041" marB="4304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54742">
                <a:tc>
                  <a:txBody>
                    <a:bodyPr/>
                    <a:lstStyle/>
                    <a:p>
                      <a:pPr rtl="0" fontAlgn="t">
                        <a:spcBef>
                          <a:spcPts val="0"/>
                        </a:spcBef>
                        <a:spcAft>
                          <a:spcPts val="800"/>
                        </a:spcAft>
                      </a:pPr>
                      <a:r>
                        <a:rPr lang="en-US" sz="2300" b="1" i="0" u="none" strike="noStrike" dirty="0">
                          <a:solidFill>
                            <a:srgbClr val="FFC000"/>
                          </a:solidFill>
                          <a:effectLst/>
                          <a:latin typeface="Quattrocento Sans" panose="020B0502050000020003" pitchFamily="34" charset="0"/>
                          <a:cs typeface="Calibri" panose="020F0502020204030204" pitchFamily="34" charset="0"/>
                        </a:rPr>
                        <a:t>Country of Origin</a:t>
                      </a:r>
                      <a:r>
                        <a:rPr lang="en-US" sz="2300" b="0" i="0" u="none" strike="noStrike" dirty="0">
                          <a:solidFill>
                            <a:srgbClr val="FFC000"/>
                          </a:solidFill>
                          <a:effectLst/>
                          <a:latin typeface="Quattrocento Sans" panose="020B0502050000020003" pitchFamily="34" charset="0"/>
                          <a:cs typeface="Calibri" panose="020F0502020204030204" pitchFamily="34" charset="0"/>
                        </a:rPr>
                        <a:t> </a:t>
                      </a:r>
                      <a:r>
                        <a:rPr lang="en-US" sz="2300" b="1" i="0" u="none" strike="noStrike" dirty="0">
                          <a:solidFill>
                            <a:srgbClr val="FFC000"/>
                          </a:solidFill>
                          <a:effectLst/>
                          <a:latin typeface="Quattrocento Sans" panose="020B0502050000020003" pitchFamily="34" charset="0"/>
                          <a:cs typeface="Calibri" panose="020F0502020204030204" pitchFamily="34" charset="0"/>
                        </a:rPr>
                        <a:t>(Natural Range)</a:t>
                      </a:r>
                      <a:endParaRPr lang="en-US" sz="2300" dirty="0">
                        <a:solidFill>
                          <a:srgbClr val="FFC000"/>
                        </a:solidFill>
                        <a:effectLst/>
                        <a:latin typeface="Quattrocento Sans" panose="020B0502050000020003" pitchFamily="34" charset="0"/>
                        <a:cs typeface="Calibri" panose="020F0502020204030204" pitchFamily="34" charset="0"/>
                      </a:endParaRPr>
                    </a:p>
                  </a:txBody>
                  <a:tcPr marL="64563" marR="64563" marT="43041" marB="4304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rtl="0" fontAlgn="t">
                        <a:spcBef>
                          <a:spcPts val="0"/>
                        </a:spcBef>
                        <a:spcAft>
                          <a:spcPts val="800"/>
                        </a:spcAft>
                      </a:pPr>
                      <a:r>
                        <a:rPr lang="en-US" sz="2300" b="0" i="0" u="none" strike="noStrike" dirty="0">
                          <a:solidFill>
                            <a:schemeClr val="bg2">
                              <a:lumMod val="20000"/>
                              <a:lumOff val="80000"/>
                            </a:schemeClr>
                          </a:solidFill>
                          <a:effectLst/>
                          <a:latin typeface="Quattrocento Sans" panose="020B0502050000020003" pitchFamily="34" charset="0"/>
                          <a:cs typeface="Calibri" panose="020F0502020204030204" pitchFamily="34" charset="0"/>
                        </a:rPr>
                        <a:t>Myanmar, Thailand, Malaysia, Indonesia, Brunei, Singapore (Locally extinct)</a:t>
                      </a:r>
                      <a:endParaRPr lang="en-US" sz="2300" dirty="0">
                        <a:solidFill>
                          <a:schemeClr val="bg2">
                            <a:lumMod val="20000"/>
                            <a:lumOff val="80000"/>
                          </a:schemeClr>
                        </a:solidFill>
                        <a:effectLst/>
                        <a:latin typeface="Quattrocento Sans" panose="020B0502050000020003" pitchFamily="34" charset="0"/>
                        <a:cs typeface="Calibri" panose="020F0502020204030204" pitchFamily="34" charset="0"/>
                      </a:endParaRPr>
                    </a:p>
                  </a:txBody>
                  <a:tcPr marL="64563" marR="64563" marT="43041" marB="4304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1"/>
                  </a:ext>
                </a:extLst>
              </a:tr>
              <a:tr h="1659930">
                <a:tc>
                  <a:txBody>
                    <a:bodyPr/>
                    <a:lstStyle/>
                    <a:p>
                      <a:pPr rtl="0" fontAlgn="t">
                        <a:spcBef>
                          <a:spcPts val="0"/>
                        </a:spcBef>
                        <a:spcAft>
                          <a:spcPts val="800"/>
                        </a:spcAft>
                      </a:pPr>
                      <a:r>
                        <a:rPr lang="en-US" sz="2300" b="1" i="0" u="none" strike="noStrike" dirty="0">
                          <a:solidFill>
                            <a:srgbClr val="FFC000"/>
                          </a:solidFill>
                          <a:effectLst/>
                          <a:latin typeface="Quattrocento Sans" panose="020B0502050000020003" pitchFamily="34" charset="0"/>
                          <a:cs typeface="Calibri" panose="020F0502020204030204" pitchFamily="34" charset="0"/>
                        </a:rPr>
                        <a:t>Major Threat(s)</a:t>
                      </a:r>
                      <a:endParaRPr lang="en-US" sz="2300" b="1" dirty="0">
                        <a:solidFill>
                          <a:srgbClr val="FFC000"/>
                        </a:solidFill>
                        <a:effectLst/>
                        <a:latin typeface="Quattrocento Sans" panose="020B0502050000020003" pitchFamily="34" charset="0"/>
                        <a:cs typeface="Calibri" panose="020F0502020204030204" pitchFamily="34" charset="0"/>
                      </a:endParaRPr>
                    </a:p>
                  </a:txBody>
                  <a:tcPr marL="64563" marR="64563" marT="43041" marB="4304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rtl="0" fontAlgn="t">
                        <a:spcBef>
                          <a:spcPts val="0"/>
                        </a:spcBef>
                        <a:spcAft>
                          <a:spcPts val="800"/>
                        </a:spcAft>
                      </a:pPr>
                      <a:r>
                        <a:rPr lang="en-US" sz="2300" b="0" i="0" u="none" strike="noStrike" dirty="0">
                          <a:solidFill>
                            <a:schemeClr val="bg2">
                              <a:lumMod val="20000"/>
                              <a:lumOff val="80000"/>
                            </a:schemeClr>
                          </a:solidFill>
                          <a:effectLst/>
                          <a:latin typeface="Quattrocento Sans" panose="020B0502050000020003" pitchFamily="34" charset="0"/>
                          <a:cs typeface="Calibri" panose="020F0502020204030204" pitchFamily="34" charset="0"/>
                        </a:rPr>
                        <a:t>Overexploitation for its casque, which is known as hornbill ivory or hedinghong </a:t>
                      </a:r>
                      <a:r>
                        <a:rPr lang="ja-JP" altLang="en-US" sz="2300" b="0" i="0" u="none" strike="noStrike" dirty="0">
                          <a:solidFill>
                            <a:schemeClr val="bg2">
                              <a:lumMod val="20000"/>
                              <a:lumOff val="80000"/>
                            </a:schemeClr>
                          </a:solidFill>
                          <a:effectLst/>
                          <a:latin typeface="Quattrocento Sans" panose="020B0502050000020003" pitchFamily="34" charset="0"/>
                          <a:ea typeface="Microsoft JhengHei" panose="020B0604030504040204" pitchFamily="34" charset="-120"/>
                          <a:cs typeface="Calibri" panose="020F0502020204030204" pitchFamily="34" charset="0"/>
                        </a:rPr>
                        <a:t>鶴頂紅</a:t>
                      </a:r>
                      <a:r>
                        <a:rPr lang="en-US" sz="2300" b="0" i="0" u="none" strike="noStrike" dirty="0">
                          <a:solidFill>
                            <a:schemeClr val="bg2">
                              <a:lumMod val="20000"/>
                              <a:lumOff val="80000"/>
                            </a:schemeClr>
                          </a:solidFill>
                          <a:effectLst/>
                          <a:latin typeface="Quattrocento Sans" panose="020B0502050000020003" pitchFamily="34" charset="0"/>
                          <a:cs typeface="Calibri" panose="020F0502020204030204" pitchFamily="34" charset="0"/>
                        </a:rPr>
                        <a:t>in Chinese. The casque can weigh up to 10% of the bird’s body weight.</a:t>
                      </a:r>
                      <a:endParaRPr lang="en-US" sz="2300" dirty="0">
                        <a:solidFill>
                          <a:schemeClr val="bg2">
                            <a:lumMod val="20000"/>
                            <a:lumOff val="80000"/>
                          </a:schemeClr>
                        </a:solidFill>
                        <a:effectLst/>
                        <a:latin typeface="Quattrocento Sans" panose="020B0502050000020003" pitchFamily="34" charset="0"/>
                        <a:cs typeface="Calibri" panose="020F0502020204030204" pitchFamily="34" charset="0"/>
                      </a:endParaRPr>
                    </a:p>
                    <a:p>
                      <a:pPr rtl="0" fontAlgn="t">
                        <a:spcBef>
                          <a:spcPts val="0"/>
                        </a:spcBef>
                        <a:spcAft>
                          <a:spcPts val="800"/>
                        </a:spcAft>
                      </a:pPr>
                      <a:br>
                        <a:rPr lang="en-US" sz="2300" dirty="0">
                          <a:solidFill>
                            <a:schemeClr val="bg2">
                              <a:lumMod val="20000"/>
                              <a:lumOff val="80000"/>
                            </a:schemeClr>
                          </a:solidFill>
                          <a:effectLst/>
                          <a:latin typeface="Quattrocento Sans" panose="020B0502050000020003" pitchFamily="34" charset="0"/>
                          <a:cs typeface="Calibri" panose="020F0502020204030204" pitchFamily="34" charset="0"/>
                        </a:rPr>
                      </a:br>
                      <a:r>
                        <a:rPr lang="en-US" sz="2300" b="0" i="0" u="none" strike="noStrike" dirty="0">
                          <a:solidFill>
                            <a:schemeClr val="bg2">
                              <a:lumMod val="20000"/>
                              <a:lumOff val="80000"/>
                            </a:schemeClr>
                          </a:solidFill>
                          <a:effectLst/>
                          <a:latin typeface="Quattrocento Sans" panose="020B0502050000020003" pitchFamily="34" charset="0"/>
                          <a:cs typeface="Calibri" panose="020F0502020204030204" pitchFamily="34" charset="0"/>
                        </a:rPr>
                        <a:t>Habitat loss from logging and conversion to palm oil plantation.</a:t>
                      </a:r>
                      <a:endParaRPr lang="en-US" sz="2300" dirty="0">
                        <a:solidFill>
                          <a:schemeClr val="bg2">
                            <a:lumMod val="20000"/>
                            <a:lumOff val="80000"/>
                          </a:schemeClr>
                        </a:solidFill>
                        <a:effectLst/>
                        <a:latin typeface="Quattrocento Sans" panose="020B0502050000020003" pitchFamily="34" charset="0"/>
                        <a:cs typeface="Calibri" panose="020F0502020204030204" pitchFamily="34" charset="0"/>
                      </a:endParaRPr>
                    </a:p>
                  </a:txBody>
                  <a:tcPr marL="64563" marR="64563" marT="43041" marB="4304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2"/>
                  </a:ext>
                </a:extLst>
              </a:tr>
              <a:tr h="4312741">
                <a:tc>
                  <a:txBody>
                    <a:bodyPr/>
                    <a:lstStyle/>
                    <a:p>
                      <a:pPr rtl="0" fontAlgn="t">
                        <a:spcBef>
                          <a:spcPts val="0"/>
                        </a:spcBef>
                        <a:spcAft>
                          <a:spcPts val="800"/>
                        </a:spcAft>
                      </a:pPr>
                      <a:r>
                        <a:rPr lang="en-US" sz="2300" b="1" i="0" u="none" strike="noStrike" dirty="0">
                          <a:solidFill>
                            <a:srgbClr val="FFC000"/>
                          </a:solidFill>
                          <a:effectLst/>
                          <a:latin typeface="Quattrocento Sans" panose="020B0502050000020003" pitchFamily="34" charset="0"/>
                          <a:cs typeface="Calibri" panose="020F0502020204030204" pitchFamily="34" charset="0"/>
                        </a:rPr>
                        <a:t>Notes</a:t>
                      </a:r>
                      <a:endParaRPr lang="en-US" sz="2300" b="1" dirty="0">
                        <a:solidFill>
                          <a:srgbClr val="FFC000"/>
                        </a:solidFill>
                        <a:effectLst/>
                        <a:latin typeface="Quattrocento Sans" panose="020B0502050000020003" pitchFamily="34" charset="0"/>
                        <a:cs typeface="Calibri" panose="020F0502020204030204" pitchFamily="34" charset="0"/>
                      </a:endParaRPr>
                    </a:p>
                  </a:txBody>
                  <a:tcPr marL="64563" marR="64563" marT="43041" marB="4304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rtl="0" fontAlgn="t">
                        <a:spcBef>
                          <a:spcPts val="0"/>
                        </a:spcBef>
                        <a:spcAft>
                          <a:spcPts val="800"/>
                        </a:spcAft>
                      </a:pPr>
                      <a:r>
                        <a:rPr lang="en-US" sz="2300" b="0" i="0" u="none" strike="noStrike" dirty="0">
                          <a:solidFill>
                            <a:schemeClr val="bg2">
                              <a:lumMod val="20000"/>
                              <a:lumOff val="80000"/>
                            </a:schemeClr>
                          </a:solidFill>
                          <a:effectLst/>
                          <a:latin typeface="Quattrocento Sans" panose="020B0502050000020003" pitchFamily="34" charset="0"/>
                          <a:cs typeface="Calibri" panose="020F0502020204030204" pitchFamily="34" charset="0"/>
                        </a:rPr>
                        <a:t>The helmeted hornbill is the largest species of hornbill in Asia.</a:t>
                      </a:r>
                      <a:endParaRPr lang="en-US" sz="2300" dirty="0">
                        <a:solidFill>
                          <a:schemeClr val="bg2">
                            <a:lumMod val="20000"/>
                            <a:lumOff val="80000"/>
                          </a:schemeClr>
                        </a:solidFill>
                        <a:effectLst/>
                        <a:latin typeface="Quattrocento Sans" panose="020B0502050000020003" pitchFamily="34" charset="0"/>
                        <a:cs typeface="Calibri" panose="020F0502020204030204" pitchFamily="34" charset="0"/>
                      </a:endParaRPr>
                    </a:p>
                    <a:p>
                      <a:pPr rtl="0" fontAlgn="t">
                        <a:spcBef>
                          <a:spcPts val="0"/>
                        </a:spcBef>
                        <a:spcAft>
                          <a:spcPts val="800"/>
                        </a:spcAft>
                      </a:pPr>
                      <a:r>
                        <a:rPr lang="en-US" sz="2300" b="0" i="0" u="none" strike="noStrike" dirty="0">
                          <a:solidFill>
                            <a:schemeClr val="bg2">
                              <a:lumMod val="20000"/>
                              <a:lumOff val="80000"/>
                            </a:schemeClr>
                          </a:solidFill>
                          <a:effectLst/>
                          <a:latin typeface="Quattrocento Sans" panose="020B0502050000020003" pitchFamily="34" charset="0"/>
                          <a:cs typeface="Calibri" panose="020F0502020204030204" pitchFamily="34" charset="0"/>
                        </a:rPr>
                        <a:t>Despite being listed on CITES Appendix I since 1975, illegal trade of its casque continues to take place, and trade volume has evidently been increasing in the last decade (Beastall et al. 2016). </a:t>
                      </a:r>
                    </a:p>
                    <a:p>
                      <a:pPr rtl="0" fontAlgn="t">
                        <a:spcBef>
                          <a:spcPts val="0"/>
                        </a:spcBef>
                        <a:spcAft>
                          <a:spcPts val="800"/>
                        </a:spcAft>
                      </a:pPr>
                      <a:br>
                        <a:rPr lang="en-US" sz="2300" dirty="0">
                          <a:solidFill>
                            <a:schemeClr val="bg2">
                              <a:lumMod val="20000"/>
                              <a:lumOff val="80000"/>
                            </a:schemeClr>
                          </a:solidFill>
                          <a:effectLst/>
                          <a:latin typeface="Quattrocento Sans" panose="020B0502050000020003" pitchFamily="34" charset="0"/>
                          <a:cs typeface="Calibri" panose="020F0502020204030204" pitchFamily="34" charset="0"/>
                        </a:rPr>
                      </a:br>
                      <a:r>
                        <a:rPr lang="en-US" sz="2300" b="0" i="0" u="none" strike="noStrike" dirty="0">
                          <a:solidFill>
                            <a:schemeClr val="bg2">
                              <a:lumMod val="20000"/>
                              <a:lumOff val="80000"/>
                            </a:schemeClr>
                          </a:solidFill>
                          <a:effectLst/>
                          <a:latin typeface="Quattrocento Sans" panose="020B0502050000020003" pitchFamily="34" charset="0"/>
                          <a:cs typeface="Calibri" panose="020F0502020204030204" pitchFamily="34" charset="0"/>
                        </a:rPr>
                        <a:t>In 2015, the species was up-listed from Near Threatened to Critically Endangered on the IUCN Red List due to severe hunting pressure for its casque and as a result of habitat loss from logging and agricultural conversion. Hunting pressure is expected to increase and spread across the species' range given the value that is placed on the casque in illegal trade.</a:t>
                      </a:r>
                      <a:endParaRPr lang="en-US" sz="2300" dirty="0">
                        <a:solidFill>
                          <a:schemeClr val="bg2">
                            <a:lumMod val="20000"/>
                            <a:lumOff val="80000"/>
                          </a:schemeClr>
                        </a:solidFill>
                        <a:effectLst/>
                        <a:latin typeface="Quattrocento Sans" panose="020B0502050000020003" pitchFamily="34" charset="0"/>
                        <a:cs typeface="Calibri" panose="020F0502020204030204" pitchFamily="34" charset="0"/>
                      </a:endParaRPr>
                    </a:p>
                    <a:p>
                      <a:pPr rtl="0" fontAlgn="t">
                        <a:spcBef>
                          <a:spcPts val="0"/>
                        </a:spcBef>
                        <a:spcAft>
                          <a:spcPts val="800"/>
                        </a:spcAft>
                      </a:pPr>
                      <a:br>
                        <a:rPr lang="en-US" sz="2300" dirty="0">
                          <a:solidFill>
                            <a:schemeClr val="bg2">
                              <a:lumMod val="20000"/>
                              <a:lumOff val="80000"/>
                            </a:schemeClr>
                          </a:solidFill>
                          <a:effectLst/>
                          <a:latin typeface="Quattrocento Sans" panose="020B0502050000020003" pitchFamily="34" charset="0"/>
                          <a:cs typeface="Calibri" panose="020F0502020204030204" pitchFamily="34" charset="0"/>
                        </a:rPr>
                      </a:br>
                      <a:r>
                        <a:rPr lang="en-US" sz="2300" b="0" i="0" u="none" strike="noStrike" dirty="0">
                          <a:solidFill>
                            <a:schemeClr val="bg2">
                              <a:lumMod val="20000"/>
                              <a:lumOff val="80000"/>
                            </a:schemeClr>
                          </a:solidFill>
                          <a:effectLst/>
                          <a:latin typeface="Quattrocento Sans" panose="020B0502050000020003" pitchFamily="34" charset="0"/>
                          <a:cs typeface="Calibri" panose="020F0502020204030204" pitchFamily="34" charset="0"/>
                        </a:rPr>
                        <a:t>Grade 1 nationally protected species in China.</a:t>
                      </a:r>
                      <a:endParaRPr lang="en-US" sz="2300" dirty="0">
                        <a:solidFill>
                          <a:schemeClr val="bg2">
                            <a:lumMod val="20000"/>
                            <a:lumOff val="80000"/>
                          </a:schemeClr>
                        </a:solidFill>
                        <a:effectLst/>
                        <a:latin typeface="Quattrocento Sans" panose="020B0502050000020003" pitchFamily="34" charset="0"/>
                        <a:cs typeface="Calibri" panose="020F0502020204030204" pitchFamily="34" charset="0"/>
                      </a:endParaRPr>
                    </a:p>
                  </a:txBody>
                  <a:tcPr marL="64563" marR="64563" marT="43041" marB="4304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4" name="Rectangle 1"/>
          <p:cNvSpPr>
            <a:spLocks noChangeArrowheads="1"/>
          </p:cNvSpPr>
          <p:nvPr/>
        </p:nvSpPr>
        <p:spPr bwMode="auto">
          <a:xfrm>
            <a:off x="-10282985" y="2912418"/>
            <a:ext cx="5106010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7160" tIns="68580" rIns="137160" bIns="68580" numCol="1" anchor="ctr" anchorCtr="0" compatLnSpc="1">
            <a:prstTxWarp prst="textNoShape">
              <a:avLst/>
            </a:prstTxWarp>
            <a:spAutoFit/>
          </a:bodyPr>
          <a:lstStyle/>
          <a:p>
            <a:endParaRPr lang="en-US" sz="2100" dirty="0"/>
          </a:p>
        </p:txBody>
      </p:sp>
      <p:pic>
        <p:nvPicPr>
          <p:cNvPr id="5" name="Picture 4"/>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366230" y="6484630"/>
            <a:ext cx="3762245" cy="2368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A1EDDF51-6069-246C-B39E-CDEFA5B67C86}"/>
              </a:ext>
            </a:extLst>
          </p:cNvPr>
          <p:cNvSpPr>
            <a:spLocks noGrp="1"/>
          </p:cNvSpPr>
          <p:nvPr>
            <p:ph type="title"/>
          </p:nvPr>
        </p:nvSpPr>
        <p:spPr/>
        <p:txBody>
          <a:bodyPr>
            <a:noAutofit/>
          </a:bodyPr>
          <a:lstStyle/>
          <a:p>
            <a:r>
              <a:rPr lang="en-US" sz="6000" b="1" dirty="0">
                <a:solidFill>
                  <a:schemeClr val="tx1"/>
                </a:solidFill>
                <a:latin typeface="Quattrocento Sans" panose="020B0502050000020003" pitchFamily="34" charset="0"/>
              </a:rPr>
              <a:t>Helmeted Hornbill (</a:t>
            </a:r>
            <a:r>
              <a:rPr lang="en-US" sz="6000" b="1" i="1" dirty="0" err="1">
                <a:solidFill>
                  <a:schemeClr val="tx1"/>
                </a:solidFill>
                <a:latin typeface="Quattrocento Sans" panose="020B0502050000020003" pitchFamily="34" charset="0"/>
              </a:rPr>
              <a:t>Rhinoplax</a:t>
            </a:r>
            <a:r>
              <a:rPr lang="en-US" sz="6000" b="1" i="1" dirty="0">
                <a:solidFill>
                  <a:schemeClr val="tx1"/>
                </a:solidFill>
                <a:latin typeface="Quattrocento Sans" panose="020B0502050000020003" pitchFamily="34" charset="0"/>
              </a:rPr>
              <a:t> vigil</a:t>
            </a:r>
            <a:r>
              <a:rPr lang="en-US" sz="6000" b="1" dirty="0">
                <a:solidFill>
                  <a:schemeClr val="tx1"/>
                </a:solidFill>
                <a:latin typeface="Quattrocento Sans" panose="020B0502050000020003" pitchFamily="34" charset="0"/>
              </a:rPr>
              <a:t>)</a:t>
            </a:r>
            <a:endParaRPr lang="en-IN" sz="6000" dirty="0"/>
          </a:p>
        </p:txBody>
      </p:sp>
    </p:spTree>
    <p:extLst>
      <p:ext uri="{BB962C8B-B14F-4D97-AF65-F5344CB8AC3E}">
        <p14:creationId xmlns:p14="http://schemas.microsoft.com/office/powerpoint/2010/main" val="37289415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117292421"/>
              </p:ext>
            </p:extLst>
          </p:nvPr>
        </p:nvGraphicFramePr>
        <p:xfrm>
          <a:off x="1506799" y="2219248"/>
          <a:ext cx="9337413" cy="6978518"/>
        </p:xfrm>
        <a:graphic>
          <a:graphicData uri="http://schemas.openxmlformats.org/drawingml/2006/table">
            <a:tbl>
              <a:tblPr/>
              <a:tblGrid>
                <a:gridCol w="9337413">
                  <a:extLst>
                    <a:ext uri="{9D8B030D-6E8A-4147-A177-3AD203B41FA5}">
                      <a16:colId xmlns:a16="http://schemas.microsoft.com/office/drawing/2014/main" val="20000"/>
                    </a:ext>
                  </a:extLst>
                </a:gridCol>
              </a:tblGrid>
              <a:tr h="5948112">
                <a:tc>
                  <a:txBody>
                    <a:bodyPr/>
                    <a:lstStyle/>
                    <a:p>
                      <a:pPr marL="342900" indent="-342900" rtl="0" fontAlgn="t">
                        <a:spcBef>
                          <a:spcPts val="0"/>
                        </a:spcBef>
                        <a:spcAft>
                          <a:spcPts val="800"/>
                        </a:spcAft>
                        <a:buClr>
                          <a:srgbClr val="F8F8F8"/>
                        </a:buClr>
                        <a:buFont typeface="Arial" panose="020B0604020202020204" pitchFamily="34" charset="0"/>
                        <a:buChar char="•"/>
                      </a:pPr>
                      <a:r>
                        <a:rPr lang="en-US" sz="2500" b="0" i="0" u="none" strike="noStrike" dirty="0">
                          <a:solidFill>
                            <a:schemeClr val="bg2">
                              <a:lumMod val="20000"/>
                              <a:lumOff val="80000"/>
                            </a:schemeClr>
                          </a:solidFill>
                          <a:effectLst/>
                          <a:latin typeface="Quattrocento Sans" panose="020B0502050000020003" pitchFamily="34" charset="0"/>
                          <a:cs typeface="Calibri" panose="020F0502020204030204" pitchFamily="34" charset="0"/>
                        </a:rPr>
                        <a:t>As one of eight hornbill species native to Borneo, the species is important in the </a:t>
                      </a:r>
                      <a:r>
                        <a:rPr lang="en-US" sz="2500" b="1" i="0" u="sng" strike="noStrike" dirty="0">
                          <a:solidFill>
                            <a:srgbClr val="FFC000"/>
                          </a:solidFill>
                          <a:effectLst/>
                          <a:latin typeface="Quattrocento Sans" panose="020B0502050000020003" pitchFamily="34" charset="0"/>
                          <a:cs typeface="Calibri" panose="020F0502020204030204" pitchFamily="34" charset="0"/>
                        </a:rPr>
                        <a:t>culture of many ethnic groups</a:t>
                      </a:r>
                      <a:r>
                        <a:rPr lang="en-US" sz="2500" b="0" i="0" u="none" strike="noStrike" dirty="0">
                          <a:solidFill>
                            <a:schemeClr val="bg2">
                              <a:lumMod val="20000"/>
                              <a:lumOff val="80000"/>
                            </a:schemeClr>
                          </a:solidFill>
                          <a:effectLst/>
                          <a:latin typeface="Quattrocento Sans" panose="020B0502050000020003" pitchFamily="34" charset="0"/>
                          <a:cs typeface="Calibri" panose="020F0502020204030204" pitchFamily="34" charset="0"/>
                        </a:rPr>
                        <a:t>. It has been associated with head-hunting and the afterlife and is the </a:t>
                      </a:r>
                      <a:r>
                        <a:rPr lang="en-US" sz="2500" b="1" i="0" u="sng" strike="noStrike" dirty="0">
                          <a:solidFill>
                            <a:srgbClr val="FFC000"/>
                          </a:solidFill>
                          <a:effectLst/>
                          <a:latin typeface="Quattrocento Sans" panose="020B0502050000020003" pitchFamily="34" charset="0"/>
                          <a:cs typeface="Calibri" panose="020F0502020204030204" pitchFamily="34" charset="0"/>
                        </a:rPr>
                        <a:t>state bird </a:t>
                      </a:r>
                      <a:r>
                        <a:rPr lang="en-US" sz="2500" b="0" i="0" u="none" strike="noStrike" dirty="0">
                          <a:solidFill>
                            <a:schemeClr val="bg2">
                              <a:lumMod val="20000"/>
                              <a:lumOff val="80000"/>
                            </a:schemeClr>
                          </a:solidFill>
                          <a:effectLst/>
                          <a:latin typeface="Quattrocento Sans" panose="020B0502050000020003" pitchFamily="34" charset="0"/>
                          <a:cs typeface="Calibri" panose="020F0502020204030204" pitchFamily="34" charset="0"/>
                        </a:rPr>
                        <a:t>of Indonesia’s West Kalimantan province (Beastall et al. 2016).</a:t>
                      </a:r>
                      <a:endParaRPr lang="en-US" sz="2500" dirty="0">
                        <a:solidFill>
                          <a:schemeClr val="bg2">
                            <a:lumMod val="20000"/>
                            <a:lumOff val="80000"/>
                          </a:schemeClr>
                        </a:solidFill>
                        <a:effectLst/>
                        <a:latin typeface="Quattrocento Sans" panose="020B0502050000020003" pitchFamily="34" charset="0"/>
                        <a:cs typeface="Calibri" panose="020F0502020204030204" pitchFamily="34" charset="0"/>
                      </a:endParaRPr>
                    </a:p>
                    <a:p>
                      <a:pPr marL="342900" indent="-342900" rtl="0" fontAlgn="t">
                        <a:spcBef>
                          <a:spcPts val="0"/>
                        </a:spcBef>
                        <a:spcAft>
                          <a:spcPts val="800"/>
                        </a:spcAft>
                        <a:buClr>
                          <a:srgbClr val="F8F8F8"/>
                        </a:buClr>
                        <a:buFont typeface="Arial" panose="020B0604020202020204" pitchFamily="34" charset="0"/>
                        <a:buChar char="•"/>
                      </a:pPr>
                      <a:endParaRPr lang="en-US" sz="2500" dirty="0">
                        <a:solidFill>
                          <a:schemeClr val="bg2">
                            <a:lumMod val="20000"/>
                            <a:lumOff val="80000"/>
                          </a:schemeClr>
                        </a:solidFill>
                        <a:effectLst/>
                        <a:latin typeface="Quattrocento Sans" panose="020B0502050000020003" pitchFamily="34" charset="0"/>
                        <a:cs typeface="Calibri" panose="020F0502020204030204" pitchFamily="34" charset="0"/>
                      </a:endParaRPr>
                    </a:p>
                    <a:p>
                      <a:pPr marL="342900" indent="-342900" rtl="0" fontAlgn="t">
                        <a:spcBef>
                          <a:spcPts val="0"/>
                        </a:spcBef>
                        <a:spcAft>
                          <a:spcPts val="800"/>
                        </a:spcAft>
                        <a:buClr>
                          <a:srgbClr val="F8F8F8"/>
                        </a:buClr>
                        <a:buFont typeface="Arial" panose="020B0604020202020204" pitchFamily="34" charset="0"/>
                        <a:buChar char="•"/>
                      </a:pPr>
                      <a:r>
                        <a:rPr lang="en-US" sz="2500" b="0" i="0" u="none" strike="noStrike" dirty="0">
                          <a:solidFill>
                            <a:schemeClr val="bg2">
                              <a:lumMod val="20000"/>
                              <a:lumOff val="80000"/>
                            </a:schemeClr>
                          </a:solidFill>
                          <a:effectLst/>
                          <a:latin typeface="Quattrocento Sans" panose="020B0502050000020003" pitchFamily="34" charset="0"/>
                          <a:cs typeface="Calibri" panose="020F0502020204030204" pitchFamily="34" charset="0"/>
                        </a:rPr>
                        <a:t>Hornbills eat fruit and are the largest and most effective seed dispersers in tropical forests, known as “</a:t>
                      </a:r>
                      <a:r>
                        <a:rPr lang="en-US" sz="2500" b="1" i="0" u="sng" strike="noStrike" dirty="0">
                          <a:solidFill>
                            <a:srgbClr val="FFC000"/>
                          </a:solidFill>
                          <a:effectLst/>
                          <a:latin typeface="Quattrocento Sans" panose="020B0502050000020003" pitchFamily="34" charset="0"/>
                          <a:cs typeface="Calibri" panose="020F0502020204030204" pitchFamily="34" charset="0"/>
                        </a:rPr>
                        <a:t>forest engineers</a:t>
                      </a:r>
                      <a:r>
                        <a:rPr lang="en-US" sz="2500" b="0" i="0" u="none" strike="noStrike" dirty="0">
                          <a:solidFill>
                            <a:schemeClr val="bg2">
                              <a:lumMod val="20000"/>
                              <a:lumOff val="80000"/>
                            </a:schemeClr>
                          </a:solidFill>
                          <a:effectLst/>
                          <a:latin typeface="Quattrocento Sans" panose="020B0502050000020003" pitchFamily="34" charset="0"/>
                          <a:cs typeface="Calibri" panose="020F0502020204030204" pitchFamily="34" charset="0"/>
                        </a:rPr>
                        <a:t>”. Hornbills in Asia </a:t>
                      </a:r>
                      <a:r>
                        <a:rPr lang="en-US" sz="2500" b="1" i="0" u="sng" strike="noStrike" dirty="0">
                          <a:solidFill>
                            <a:srgbClr val="FFC000"/>
                          </a:solidFill>
                          <a:effectLst/>
                          <a:latin typeface="Quattrocento Sans" panose="020B0502050000020003" pitchFamily="34" charset="0"/>
                          <a:cs typeface="Calibri" panose="020F0502020204030204" pitchFamily="34" charset="0"/>
                        </a:rPr>
                        <a:t>transport seeds of over 700 species</a:t>
                      </a:r>
                      <a:r>
                        <a:rPr lang="en-US" sz="2500" b="0" i="0" u="none" strike="noStrike" dirty="0">
                          <a:solidFill>
                            <a:schemeClr val="bg2">
                              <a:lumMod val="20000"/>
                              <a:lumOff val="80000"/>
                            </a:schemeClr>
                          </a:solidFill>
                          <a:effectLst/>
                          <a:latin typeface="Quattrocento Sans" panose="020B0502050000020003" pitchFamily="34" charset="0"/>
                          <a:cs typeface="Calibri" panose="020F0502020204030204" pitchFamily="34" charset="0"/>
                        </a:rPr>
                        <a:t> far across the forests and for </a:t>
                      </a:r>
                      <a:r>
                        <a:rPr lang="en-US" sz="2500" b="1" i="0" u="sng" strike="noStrike" dirty="0">
                          <a:solidFill>
                            <a:srgbClr val="FFC000"/>
                          </a:solidFill>
                          <a:effectLst/>
                          <a:latin typeface="Quattrocento Sans" panose="020B0502050000020003" pitchFamily="34" charset="0"/>
                          <a:cs typeface="Calibri" panose="020F0502020204030204" pitchFamily="34" charset="0"/>
                        </a:rPr>
                        <a:t>facilitating forest recovery</a:t>
                      </a:r>
                      <a:r>
                        <a:rPr lang="en-US" sz="2500" b="0" i="0" u="none" strike="noStrike" dirty="0">
                          <a:solidFill>
                            <a:schemeClr val="bg2">
                              <a:lumMod val="20000"/>
                              <a:lumOff val="80000"/>
                            </a:schemeClr>
                          </a:solidFill>
                          <a:effectLst/>
                          <a:latin typeface="Quattrocento Sans" panose="020B0502050000020003" pitchFamily="34" charset="0"/>
                          <a:cs typeface="Calibri" panose="020F0502020204030204" pitchFamily="34" charset="0"/>
                        </a:rPr>
                        <a:t>. (Kitamura, 2011).</a:t>
                      </a:r>
                    </a:p>
                    <a:p>
                      <a:pPr marL="342900" indent="-342900" rtl="0" fontAlgn="t">
                        <a:spcBef>
                          <a:spcPts val="0"/>
                        </a:spcBef>
                        <a:spcAft>
                          <a:spcPts val="800"/>
                        </a:spcAft>
                        <a:buClr>
                          <a:srgbClr val="F8F8F8"/>
                        </a:buClr>
                        <a:buFont typeface="Arial" panose="020B0604020202020204" pitchFamily="34" charset="0"/>
                        <a:buChar char="•"/>
                      </a:pPr>
                      <a:endParaRPr lang="en-US" sz="2500" b="0" i="0" u="none" strike="noStrike" dirty="0">
                        <a:solidFill>
                          <a:schemeClr val="bg2">
                            <a:lumMod val="20000"/>
                            <a:lumOff val="80000"/>
                          </a:schemeClr>
                        </a:solidFill>
                        <a:effectLst/>
                        <a:latin typeface="Quattrocento Sans" panose="020B0502050000020003" pitchFamily="34" charset="0"/>
                        <a:cs typeface="Calibri" panose="020F0502020204030204" pitchFamily="34" charset="0"/>
                      </a:endParaRPr>
                    </a:p>
                    <a:p>
                      <a:pPr marL="342900" indent="-342900" rtl="0" fontAlgn="t">
                        <a:spcBef>
                          <a:spcPts val="0"/>
                        </a:spcBef>
                        <a:spcAft>
                          <a:spcPts val="800"/>
                        </a:spcAft>
                        <a:buClr>
                          <a:srgbClr val="F8F8F8"/>
                        </a:buClr>
                        <a:buFont typeface="Arial" panose="020B0604020202020204" pitchFamily="34" charset="0"/>
                        <a:buChar char="•"/>
                      </a:pPr>
                      <a:r>
                        <a:rPr lang="en-US" sz="2500" b="1" i="0" u="sng" strike="noStrike" dirty="0">
                          <a:solidFill>
                            <a:srgbClr val="FFC000"/>
                          </a:solidFill>
                          <a:effectLst/>
                          <a:latin typeface="Quattrocento Sans" panose="020B0502050000020003" pitchFamily="34" charset="0"/>
                          <a:cs typeface="Calibri" panose="020F0502020204030204" pitchFamily="34" charset="0"/>
                        </a:rPr>
                        <a:t>Severe population declines</a:t>
                      </a:r>
                      <a:r>
                        <a:rPr lang="en-US" sz="2500" b="1" i="0" u="none" strike="noStrike" dirty="0">
                          <a:solidFill>
                            <a:srgbClr val="FFC000"/>
                          </a:solidFill>
                          <a:effectLst/>
                          <a:latin typeface="Quattrocento Sans" panose="020B0502050000020003" pitchFamily="34" charset="0"/>
                          <a:cs typeface="Calibri" panose="020F0502020204030204" pitchFamily="34" charset="0"/>
                        </a:rPr>
                        <a:t> </a:t>
                      </a:r>
                      <a:r>
                        <a:rPr lang="en-US" sz="2500" b="0" i="0" u="none" strike="noStrike" dirty="0">
                          <a:solidFill>
                            <a:schemeClr val="bg2">
                              <a:lumMod val="20000"/>
                              <a:lumOff val="80000"/>
                            </a:schemeClr>
                          </a:solidFill>
                          <a:effectLst/>
                          <a:latin typeface="Quattrocento Sans" panose="020B0502050000020003" pitchFamily="34" charset="0"/>
                          <a:cs typeface="Calibri" panose="020F0502020204030204" pitchFamily="34" charset="0"/>
                        </a:rPr>
                        <a:t>have been reported from most of the species range, including Sumatra, peninsula Malaysia, and most of Borneo, mainly due to poaching and habitat loss. The poaching is centered on Indonesia currently, but expansion to Malaysia is also suspected (S. Mahood per. comm. in IUCN Red List)</a:t>
                      </a:r>
                    </a:p>
                  </a:txBody>
                  <a:tcPr marL="71339" marR="71339" marT="47559" marB="47559">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4" name="Rectangle 1"/>
          <p:cNvSpPr>
            <a:spLocks noChangeArrowheads="1"/>
          </p:cNvSpPr>
          <p:nvPr/>
        </p:nvSpPr>
        <p:spPr bwMode="auto">
          <a:xfrm>
            <a:off x="612065" y="744099"/>
            <a:ext cx="17026230"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7160" tIns="68580" rIns="137160" bIns="68580" numCol="1" anchor="ctr" anchorCtr="0" compatLnSpc="1">
            <a:prstTxWarp prst="textNoShape">
              <a:avLst/>
            </a:prstTxWarp>
            <a:spAutoFit/>
          </a:bodyPr>
          <a:lstStyle/>
          <a:p>
            <a:pPr algn="ctr" defTabSz="1371600" eaLnBrk="0" fontAlgn="base" hangingPunct="0">
              <a:spcBef>
                <a:spcPct val="0"/>
              </a:spcBef>
              <a:spcAft>
                <a:spcPct val="0"/>
              </a:spcAft>
              <a:buClrTx/>
            </a:pPr>
            <a:r>
              <a:rPr lang="en-US" sz="4800" b="1" dirty="0">
                <a:solidFill>
                  <a:schemeClr val="tx1"/>
                </a:solidFill>
                <a:latin typeface="Quattrocento Sans" panose="020B0502050000020003" pitchFamily="34" charset="0"/>
              </a:rPr>
              <a:t>Helmeted Hornbill </a:t>
            </a:r>
            <a:r>
              <a:rPr lang="en-HK" sz="4800" b="1" dirty="0">
                <a:solidFill>
                  <a:schemeClr val="tx1"/>
                </a:solidFill>
                <a:latin typeface="Quattrocento Sans" panose="020B0502050000020003" pitchFamily="34" charset="0"/>
              </a:rPr>
              <a:t>-  Major Impacts </a:t>
            </a:r>
            <a:r>
              <a:rPr lang="en-US" altLang="en-US" sz="4800" b="1" dirty="0">
                <a:solidFill>
                  <a:schemeClr val="tx1"/>
                </a:solidFill>
                <a:latin typeface="Quattrocento Sans" panose="020B0502050000020003" pitchFamily="34" charset="0"/>
                <a:cs typeface="Calibri" panose="020F0502020204030204" pitchFamily="34" charset="0"/>
              </a:rPr>
              <a:t>to the countries of origin</a:t>
            </a:r>
          </a:p>
        </p:txBody>
      </p:sp>
      <p:pic>
        <p:nvPicPr>
          <p:cNvPr id="2050" name="Picture 2">
            <a:extLst>
              <a:ext uri="{FF2B5EF4-FFF2-40B4-BE49-F238E27FC236}">
                <a16:creationId xmlns:a16="http://schemas.microsoft.com/office/drawing/2014/main" id="{B79F701D-8D8E-9D39-733A-4F0123B9EB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72899" y="2471737"/>
            <a:ext cx="4829176" cy="6388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65996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1604823" y="3690589"/>
            <a:ext cx="5939198" cy="4071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671638" y="2102479"/>
            <a:ext cx="9801225" cy="7248138"/>
          </a:xfrm>
          <a:prstGeom prst="rect">
            <a:avLst/>
          </a:prstGeom>
        </p:spPr>
        <p:txBody>
          <a:bodyPr wrap="square">
            <a:spAutoFit/>
          </a:bodyPr>
          <a:lstStyle/>
          <a:p>
            <a:pPr>
              <a:spcAft>
                <a:spcPts val="1200"/>
              </a:spcAft>
            </a:pPr>
            <a:r>
              <a:rPr lang="en-HK" sz="2500" b="1" u="sng" dirty="0">
                <a:solidFill>
                  <a:srgbClr val="FFC000"/>
                </a:solidFill>
                <a:latin typeface="Calibri" panose="020F0502020204030204" pitchFamily="34" charset="0"/>
                <a:cs typeface="Calibri" panose="020F0502020204030204" pitchFamily="34" charset="0"/>
              </a:rPr>
              <a:t>Seizures</a:t>
            </a:r>
          </a:p>
          <a:p>
            <a:r>
              <a:rPr lang="en-US" sz="2500" b="0" i="0" u="none" strike="noStrike" dirty="0">
                <a:solidFill>
                  <a:schemeClr val="bg2">
                    <a:lumMod val="20000"/>
                    <a:lumOff val="80000"/>
                  </a:schemeClr>
                </a:solidFill>
                <a:effectLst/>
                <a:latin typeface="Quattrocento Sans" panose="020B0502050000020003" pitchFamily="34" charset="0"/>
                <a:cs typeface="Calibri" panose="020F0502020204030204" pitchFamily="34" charset="0"/>
              </a:rPr>
              <a:t>Analysis of seizure data by UK-based NGO Environmental Investigation Agency (EIA) shows </a:t>
            </a:r>
            <a:r>
              <a:rPr lang="en-US" sz="2500" b="1" i="0" strike="noStrike" dirty="0">
                <a:solidFill>
                  <a:srgbClr val="F8F8F8"/>
                </a:solidFill>
                <a:effectLst/>
                <a:latin typeface="Quattrocento Sans" panose="020B0502050000020003" pitchFamily="34" charset="0"/>
                <a:cs typeface="Calibri" panose="020F0502020204030204" pitchFamily="34" charset="0"/>
              </a:rPr>
              <a:t>at least 2,878</a:t>
            </a:r>
            <a:r>
              <a:rPr lang="en-US" sz="2500" b="0" i="0" strike="noStrike" dirty="0">
                <a:solidFill>
                  <a:srgbClr val="F8F8F8"/>
                </a:solidFill>
                <a:effectLst/>
                <a:latin typeface="Quattrocento Sans" panose="020B0502050000020003" pitchFamily="34" charset="0"/>
                <a:cs typeface="Calibri" panose="020F0502020204030204" pitchFamily="34" charset="0"/>
              </a:rPr>
              <a:t> helmeted hornbill casques, skulls and products were seized from </a:t>
            </a:r>
            <a:r>
              <a:rPr lang="en-US" sz="2500" b="1" i="0" strike="noStrike" dirty="0">
                <a:solidFill>
                  <a:srgbClr val="F8F8F8"/>
                </a:solidFill>
                <a:effectLst/>
                <a:latin typeface="Quattrocento Sans" panose="020B0502050000020003" pitchFamily="34" charset="0"/>
                <a:cs typeface="Calibri" panose="020F0502020204030204" pitchFamily="34" charset="0"/>
              </a:rPr>
              <a:t>at least 59 known confiscations</a:t>
            </a:r>
            <a:r>
              <a:rPr lang="en-US" sz="2500" b="0" i="0" strike="noStrike" dirty="0">
                <a:solidFill>
                  <a:srgbClr val="F8F8F8"/>
                </a:solidFill>
                <a:effectLst/>
                <a:latin typeface="Quattrocento Sans" panose="020B0502050000020003" pitchFamily="34" charset="0"/>
                <a:cs typeface="Calibri" panose="020F0502020204030204" pitchFamily="34" charset="0"/>
              </a:rPr>
              <a:t> </a:t>
            </a:r>
            <a:r>
              <a:rPr lang="en-US" sz="2500" b="0" i="0" u="none" strike="noStrike" dirty="0">
                <a:solidFill>
                  <a:schemeClr val="bg2">
                    <a:lumMod val="20000"/>
                    <a:lumOff val="80000"/>
                  </a:schemeClr>
                </a:solidFill>
                <a:effectLst/>
                <a:latin typeface="Quattrocento Sans" panose="020B0502050000020003" pitchFamily="34" charset="0"/>
                <a:cs typeface="Calibri" panose="020F0502020204030204" pitchFamily="34" charset="0"/>
              </a:rPr>
              <a:t>between 2010 and 2017 </a:t>
            </a:r>
            <a:r>
              <a:rPr lang="en-US" sz="2500" dirty="0">
                <a:solidFill>
                  <a:schemeClr val="bg2">
                    <a:lumMod val="20000"/>
                    <a:lumOff val="80000"/>
                  </a:schemeClr>
                </a:solidFill>
                <a:latin typeface="Calibri" panose="020F0502020204030204" pitchFamily="34" charset="0"/>
                <a:cs typeface="Calibri" panose="020F0502020204030204" pitchFamily="34" charset="0"/>
              </a:rPr>
              <a:t>(IUCN, 2018)</a:t>
            </a:r>
          </a:p>
          <a:p>
            <a:endParaRPr lang="en-US" sz="2500" dirty="0">
              <a:solidFill>
                <a:schemeClr val="bg2">
                  <a:lumMod val="20000"/>
                  <a:lumOff val="80000"/>
                </a:schemeClr>
              </a:solidFill>
              <a:latin typeface="Calibri" panose="020F0502020204030204" pitchFamily="34" charset="0"/>
              <a:cs typeface="Calibri" panose="020F0502020204030204" pitchFamily="34" charset="0"/>
            </a:endParaRPr>
          </a:p>
          <a:p>
            <a:r>
              <a:rPr lang="en-US" sz="2500" b="1" u="sng" dirty="0">
                <a:solidFill>
                  <a:srgbClr val="FFC000"/>
                </a:solidFill>
                <a:latin typeface="Calibri" panose="020F0502020204030204" pitchFamily="34" charset="0"/>
                <a:cs typeface="Calibri" panose="020F0502020204030204" pitchFamily="34" charset="0"/>
              </a:rPr>
              <a:t>Welfare</a:t>
            </a:r>
          </a:p>
          <a:p>
            <a:pPr>
              <a:spcAft>
                <a:spcPts val="1200"/>
              </a:spcAft>
            </a:pPr>
            <a:r>
              <a:rPr lang="en-US" sz="2500" dirty="0">
                <a:solidFill>
                  <a:schemeClr val="bg2">
                    <a:lumMod val="20000"/>
                    <a:lumOff val="80000"/>
                  </a:schemeClr>
                </a:solidFill>
                <a:latin typeface="Calibri" panose="020F0502020204030204" pitchFamily="34" charset="0"/>
                <a:cs typeface="Calibri" panose="020F0502020204030204" pitchFamily="34" charset="0"/>
              </a:rPr>
              <a:t>Hunters usually target the casque bearing males, but because of the unique breeding cycle of hornbills (where females and chicks completely rely on males for up to 5 months to provide food to them while being incarcerated in tree holes), the killing of males can lead to deaths of both females and chicks.  </a:t>
            </a:r>
          </a:p>
          <a:p>
            <a:pPr>
              <a:spcAft>
                <a:spcPts val="1200"/>
              </a:spcAft>
            </a:pPr>
            <a:endParaRPr lang="en-US" sz="2500" dirty="0">
              <a:solidFill>
                <a:schemeClr val="bg2">
                  <a:lumMod val="20000"/>
                  <a:lumOff val="80000"/>
                </a:schemeClr>
              </a:solidFill>
              <a:latin typeface="Calibri" panose="020F0502020204030204" pitchFamily="34" charset="0"/>
              <a:cs typeface="Calibri" panose="020F0502020204030204" pitchFamily="34" charset="0"/>
            </a:endParaRPr>
          </a:p>
          <a:p>
            <a:pPr>
              <a:spcAft>
                <a:spcPts val="1200"/>
              </a:spcAft>
            </a:pPr>
            <a:r>
              <a:rPr lang="en-US" sz="2500" b="1" u="sng" dirty="0">
                <a:solidFill>
                  <a:srgbClr val="FFC000"/>
                </a:solidFill>
                <a:latin typeface="Calibri" panose="020F0502020204030204" pitchFamily="34" charset="0"/>
                <a:cs typeface="Calibri" panose="020F0502020204030204" pitchFamily="34" charset="0"/>
              </a:rPr>
              <a:t>Wildlife Forensics </a:t>
            </a:r>
          </a:p>
          <a:p>
            <a:r>
              <a:rPr lang="en-US" sz="2500" dirty="0">
                <a:solidFill>
                  <a:schemeClr val="bg2">
                    <a:lumMod val="20000"/>
                    <a:lumOff val="80000"/>
                  </a:schemeClr>
                </a:solidFill>
                <a:latin typeface="Calibri" panose="020F0502020204030204" pitchFamily="34" charset="0"/>
                <a:cs typeface="Calibri" panose="020F0502020204030204" pitchFamily="34" charset="0"/>
              </a:rPr>
              <a:t>Approaches to identify the origins and sex of samples based on genetic and stable isotope signatures of traded casques have been studied by the School of Biological Sciences, the University of Hong Kong.  </a:t>
            </a:r>
          </a:p>
        </p:txBody>
      </p:sp>
      <p:sp>
        <p:nvSpPr>
          <p:cNvPr id="2" name="Title 1">
            <a:extLst>
              <a:ext uri="{FF2B5EF4-FFF2-40B4-BE49-F238E27FC236}">
                <a16:creationId xmlns:a16="http://schemas.microsoft.com/office/drawing/2014/main" id="{9C482F3B-66E3-3B25-685F-074AC14A4669}"/>
              </a:ext>
            </a:extLst>
          </p:cNvPr>
          <p:cNvSpPr>
            <a:spLocks noGrp="1"/>
          </p:cNvSpPr>
          <p:nvPr>
            <p:ph type="title"/>
          </p:nvPr>
        </p:nvSpPr>
        <p:spPr/>
        <p:txBody>
          <a:bodyPr/>
          <a:lstStyle/>
          <a:p>
            <a:r>
              <a:rPr lang="en-US" sz="5400" b="1" dirty="0">
                <a:solidFill>
                  <a:schemeClr val="tx1"/>
                </a:solidFill>
                <a:latin typeface="Quattrocento Sans" panose="020B0502050000020003" pitchFamily="34" charset="0"/>
              </a:rPr>
              <a:t>Helmeted Hornbill </a:t>
            </a:r>
            <a:r>
              <a:rPr lang="en-HK" sz="5400" b="1" dirty="0">
                <a:solidFill>
                  <a:schemeClr val="tx1"/>
                </a:solidFill>
                <a:latin typeface="Quattrocento Sans" panose="020B0502050000020003" pitchFamily="34" charset="0"/>
              </a:rPr>
              <a:t>-  Major Impacts</a:t>
            </a:r>
            <a:endParaRPr lang="en-IN" dirty="0"/>
          </a:p>
        </p:txBody>
      </p:sp>
    </p:spTree>
    <p:extLst>
      <p:ext uri="{BB962C8B-B14F-4D97-AF65-F5344CB8AC3E}">
        <p14:creationId xmlns:p14="http://schemas.microsoft.com/office/powerpoint/2010/main" val="2954190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85888" y="2169900"/>
            <a:ext cx="9829800" cy="7094250"/>
          </a:xfrm>
          <a:prstGeom prst="rect">
            <a:avLst/>
          </a:prstGeom>
        </p:spPr>
        <p:txBody>
          <a:bodyPr wrap="square">
            <a:spAutoFit/>
          </a:bodyPr>
          <a:lstStyle/>
          <a:p>
            <a:pPr marL="342900" indent="-342900">
              <a:spcAft>
                <a:spcPts val="1200"/>
              </a:spcAft>
              <a:buClr>
                <a:srgbClr val="F8F8F8"/>
              </a:buClr>
              <a:buFont typeface="Arial" panose="020B0604020202020204" pitchFamily="34" charset="0"/>
              <a:buChar char="•"/>
            </a:pPr>
            <a:r>
              <a:rPr lang="en-US" sz="2500" b="1" u="sng" dirty="0">
                <a:solidFill>
                  <a:srgbClr val="FFC000"/>
                </a:solidFill>
                <a:latin typeface="Quattrocento Sans" panose="020B0502050000020003" pitchFamily="34" charset="0"/>
                <a:cs typeface="Calibri" panose="020F0502020204030204" pitchFamily="34" charset="0"/>
              </a:rPr>
              <a:t>HKSAR v Lin Jun Jie; District Court of Hong Kong Case 294/2019. </a:t>
            </a:r>
            <a:r>
              <a:rPr lang="en-US" sz="2500" dirty="0">
                <a:solidFill>
                  <a:schemeClr val="bg2">
                    <a:lumMod val="20000"/>
                    <a:lumOff val="80000"/>
                  </a:schemeClr>
                </a:solidFill>
                <a:latin typeface="Quattrocento Sans" panose="020B0502050000020003" pitchFamily="34" charset="0"/>
                <a:cs typeface="Calibri" panose="020F0502020204030204" pitchFamily="34" charset="0"/>
              </a:rPr>
              <a:t>In July 2019 a man was sentenced to 4 years in prison for his part in the smuggling 3 kg of hornbill (27 items) through Hong Kong.</a:t>
            </a:r>
          </a:p>
          <a:p>
            <a:pPr marL="342900" indent="-342900">
              <a:spcAft>
                <a:spcPts val="1200"/>
              </a:spcAft>
              <a:buClr>
                <a:srgbClr val="F8F8F8"/>
              </a:buClr>
              <a:buFont typeface="Arial" panose="020B0604020202020204" pitchFamily="34" charset="0"/>
              <a:buChar char="•"/>
            </a:pPr>
            <a:endParaRPr lang="en-US" sz="2500" dirty="0">
              <a:solidFill>
                <a:schemeClr val="bg2">
                  <a:lumMod val="20000"/>
                  <a:lumOff val="80000"/>
                </a:schemeClr>
              </a:solidFill>
              <a:latin typeface="Quattrocento Sans" panose="020B0502050000020003" pitchFamily="34" charset="0"/>
              <a:cs typeface="Calibri" panose="020F0502020204030204" pitchFamily="34" charset="0"/>
            </a:endParaRPr>
          </a:p>
          <a:p>
            <a:pPr marL="342900" indent="-342900">
              <a:spcAft>
                <a:spcPts val="1200"/>
              </a:spcAft>
              <a:buClr>
                <a:srgbClr val="F8F8F8"/>
              </a:buClr>
              <a:buFont typeface="Arial" panose="020B0604020202020204" pitchFamily="34" charset="0"/>
              <a:buChar char="•"/>
            </a:pPr>
            <a:r>
              <a:rPr lang="en-US" sz="2500" dirty="0">
                <a:solidFill>
                  <a:schemeClr val="bg2">
                    <a:lumMod val="20000"/>
                    <a:lumOff val="80000"/>
                  </a:schemeClr>
                </a:solidFill>
                <a:latin typeface="Quattrocento Sans" panose="020B0502050000020003" pitchFamily="34" charset="0"/>
                <a:cs typeface="Calibri" panose="020F0502020204030204" pitchFamily="34" charset="0"/>
              </a:rPr>
              <a:t>In 2020, the Intermediate People’s Court of Bake District of Urumchi City, Xinjiang SAR, found a man guilty of transporting, purchasing and selling valuable species and products made from them, sentencing him to 10 years imprisonment and a fine of 200,000 yuan. The defendant had been involved in illegal wildlife trade, purchasing the contraband from Vietnamese sellers or from sellers in Zhuhai city in Guangdong province. He was found in possession </a:t>
            </a:r>
            <a:r>
              <a:rPr lang="en-US" sz="2500" b="1" u="sng" dirty="0">
                <a:solidFill>
                  <a:srgbClr val="FFC000"/>
                </a:solidFill>
                <a:latin typeface="Quattrocento Sans" panose="020B0502050000020003" pitchFamily="34" charset="0"/>
                <a:cs typeface="Calibri" panose="020F0502020204030204" pitchFamily="34" charset="0"/>
              </a:rPr>
              <a:t>of 6 carved items made form helmeted hornbill casque, and 184 casques</a:t>
            </a:r>
            <a:r>
              <a:rPr lang="en-US" sz="2500" dirty="0">
                <a:solidFill>
                  <a:schemeClr val="bg2">
                    <a:lumMod val="20000"/>
                    <a:lumOff val="80000"/>
                  </a:schemeClr>
                </a:solidFill>
                <a:latin typeface="Quattrocento Sans" panose="020B0502050000020003" pitchFamily="34" charset="0"/>
                <a:cs typeface="Calibri" panose="020F0502020204030204" pitchFamily="34" charset="0"/>
              </a:rPr>
              <a:t>.</a:t>
            </a:r>
          </a:p>
          <a:p>
            <a:pPr marL="342900" indent="-342900">
              <a:buClr>
                <a:srgbClr val="F8F8F8"/>
              </a:buClr>
              <a:buFont typeface="Arial" panose="020B0604020202020204" pitchFamily="34" charset="0"/>
              <a:buChar char="•"/>
            </a:pPr>
            <a:endParaRPr lang="en-US" sz="2500" dirty="0">
              <a:solidFill>
                <a:schemeClr val="bg2">
                  <a:lumMod val="20000"/>
                  <a:lumOff val="80000"/>
                </a:schemeClr>
              </a:solidFill>
              <a:latin typeface="Quattrocento Sans" panose="020B0502050000020003" pitchFamily="34" charset="0"/>
              <a:cs typeface="Calibri" panose="020F0502020204030204" pitchFamily="34" charset="0"/>
            </a:endParaRPr>
          </a:p>
          <a:p>
            <a:pPr marL="342900" indent="-342900">
              <a:spcAft>
                <a:spcPts val="1200"/>
              </a:spcAft>
              <a:buClr>
                <a:srgbClr val="F8F8F8"/>
              </a:buClr>
              <a:buFont typeface="Arial" panose="020B0604020202020204" pitchFamily="34" charset="0"/>
              <a:buChar char="•"/>
            </a:pPr>
            <a:r>
              <a:rPr lang="en-US" sz="2500" dirty="0">
                <a:solidFill>
                  <a:schemeClr val="bg2">
                    <a:lumMod val="20000"/>
                    <a:lumOff val="80000"/>
                  </a:schemeClr>
                </a:solidFill>
                <a:latin typeface="Quattrocento Sans" panose="020B0502050000020003" pitchFamily="34" charset="0"/>
                <a:cs typeface="Calibri" panose="020F0502020204030204" pitchFamily="34" charset="0"/>
              </a:rPr>
              <a:t>The court valued a </a:t>
            </a:r>
            <a:r>
              <a:rPr lang="en-US" sz="2500" b="1" u="sng" dirty="0">
                <a:solidFill>
                  <a:srgbClr val="FFC000"/>
                </a:solidFill>
                <a:latin typeface="Quattrocento Sans" panose="020B0502050000020003" pitchFamily="34" charset="0"/>
                <a:cs typeface="Calibri" panose="020F0502020204030204" pitchFamily="34" charset="0"/>
              </a:rPr>
              <a:t>single casque at 8,152 yuan</a:t>
            </a:r>
            <a:r>
              <a:rPr lang="en-US" sz="2500" dirty="0">
                <a:solidFill>
                  <a:schemeClr val="bg2">
                    <a:lumMod val="20000"/>
                    <a:lumOff val="80000"/>
                  </a:schemeClr>
                </a:solidFill>
                <a:latin typeface="Quattrocento Sans" panose="020B0502050000020003" pitchFamily="34" charset="0"/>
                <a:cs typeface="Calibri" panose="020F0502020204030204" pitchFamily="34" charset="0"/>
              </a:rPr>
              <a:t>. Carvings made from casques were valued at 400,000 yuan. Case number: （2020）</a:t>
            </a:r>
            <a:r>
              <a:rPr lang="ja-JP" altLang="en-US" sz="2500" dirty="0">
                <a:solidFill>
                  <a:schemeClr val="bg2">
                    <a:lumMod val="20000"/>
                    <a:lumOff val="80000"/>
                  </a:schemeClr>
                </a:solidFill>
                <a:latin typeface="Quattrocento Sans" panose="020B0502050000020003" pitchFamily="34" charset="0"/>
                <a:cs typeface="Calibri" panose="020F0502020204030204" pitchFamily="34" charset="0"/>
              </a:rPr>
              <a:t>新</a:t>
            </a:r>
            <a:r>
              <a:rPr lang="en-US" altLang="ja-JP" sz="2500" dirty="0">
                <a:solidFill>
                  <a:schemeClr val="bg2">
                    <a:lumMod val="20000"/>
                    <a:lumOff val="80000"/>
                  </a:schemeClr>
                </a:solidFill>
                <a:latin typeface="Quattrocento Sans" panose="020B0502050000020003" pitchFamily="34" charset="0"/>
                <a:cs typeface="Calibri" panose="020F0502020204030204" pitchFamily="34" charset="0"/>
              </a:rPr>
              <a:t>0103</a:t>
            </a:r>
            <a:r>
              <a:rPr lang="ja-JP" altLang="en-US" sz="2500" dirty="0">
                <a:solidFill>
                  <a:schemeClr val="bg2">
                    <a:lumMod val="20000"/>
                    <a:lumOff val="80000"/>
                  </a:schemeClr>
                </a:solidFill>
                <a:latin typeface="Quattrocento Sans" panose="020B0502050000020003" pitchFamily="34" charset="0"/>
                <a:cs typeface="Calibri" panose="020F0502020204030204" pitchFamily="34" charset="0"/>
              </a:rPr>
              <a:t>刑初</a:t>
            </a:r>
            <a:r>
              <a:rPr lang="en-US" altLang="ja-JP" sz="2500" dirty="0">
                <a:solidFill>
                  <a:schemeClr val="bg2">
                    <a:lumMod val="20000"/>
                    <a:lumOff val="80000"/>
                  </a:schemeClr>
                </a:solidFill>
                <a:latin typeface="Quattrocento Sans" panose="020B0502050000020003" pitchFamily="34" charset="0"/>
                <a:cs typeface="Calibri" panose="020F0502020204030204" pitchFamily="34" charset="0"/>
              </a:rPr>
              <a:t>246</a:t>
            </a:r>
            <a:r>
              <a:rPr lang="ja-JP" altLang="en-US" sz="2500" dirty="0">
                <a:solidFill>
                  <a:schemeClr val="bg2">
                    <a:lumMod val="20000"/>
                    <a:lumOff val="80000"/>
                  </a:schemeClr>
                </a:solidFill>
                <a:latin typeface="Quattrocento Sans" panose="020B0502050000020003" pitchFamily="34" charset="0"/>
                <a:cs typeface="Calibri" panose="020F0502020204030204" pitchFamily="34" charset="0"/>
              </a:rPr>
              <a:t>号</a:t>
            </a:r>
            <a:endParaRPr lang="en-US" sz="2500" dirty="0">
              <a:latin typeface="Quattrocento Sans" panose="020B0502050000020003" pitchFamily="34" charset="0"/>
              <a:cs typeface="Calibri" panose="020F0502020204030204" pitchFamily="34" charset="0"/>
            </a:endParaRPr>
          </a:p>
        </p:txBody>
      </p:sp>
      <p:sp>
        <p:nvSpPr>
          <p:cNvPr id="3" name="Title 2">
            <a:extLst>
              <a:ext uri="{FF2B5EF4-FFF2-40B4-BE49-F238E27FC236}">
                <a16:creationId xmlns:a16="http://schemas.microsoft.com/office/drawing/2014/main" id="{57489525-93D2-D8E7-5673-EEF61AF9D1D3}"/>
              </a:ext>
            </a:extLst>
          </p:cNvPr>
          <p:cNvSpPr>
            <a:spLocks noGrp="1"/>
          </p:cNvSpPr>
          <p:nvPr>
            <p:ph type="title"/>
          </p:nvPr>
        </p:nvSpPr>
        <p:spPr/>
        <p:txBody>
          <a:bodyPr>
            <a:noAutofit/>
          </a:bodyPr>
          <a:lstStyle/>
          <a:p>
            <a:r>
              <a:rPr lang="en-US" sz="6000" b="1" dirty="0">
                <a:solidFill>
                  <a:schemeClr val="tx1"/>
                </a:solidFill>
                <a:latin typeface="Quattrocento Sans" panose="020B0502050000020003" pitchFamily="34" charset="0"/>
                <a:cs typeface="Calibri" panose="020F0502020204030204" pitchFamily="34" charset="0"/>
              </a:rPr>
              <a:t>Recent Hornbill Cases using SVIS</a:t>
            </a:r>
            <a:br>
              <a:rPr lang="en-US" sz="4000" b="1" dirty="0">
                <a:solidFill>
                  <a:schemeClr val="tx1"/>
                </a:solidFill>
                <a:latin typeface="Quattrocento Sans" panose="020B0502050000020003" pitchFamily="34" charset="0"/>
                <a:cs typeface="Calibri" panose="020F0502020204030204" pitchFamily="34" charset="0"/>
              </a:rPr>
            </a:br>
            <a:endParaRPr lang="en-IN" sz="6000" dirty="0"/>
          </a:p>
        </p:txBody>
      </p:sp>
      <p:pic>
        <p:nvPicPr>
          <p:cNvPr id="3074" name="Picture 2">
            <a:extLst>
              <a:ext uri="{FF2B5EF4-FFF2-40B4-BE49-F238E27FC236}">
                <a16:creationId xmlns:a16="http://schemas.microsoft.com/office/drawing/2014/main" id="{CF15F0C7-2C03-F502-545D-2D39AB9B92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1" y="3428998"/>
            <a:ext cx="6043614" cy="4118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8380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890654506"/>
              </p:ext>
            </p:extLst>
          </p:nvPr>
        </p:nvGraphicFramePr>
        <p:xfrm>
          <a:off x="1651904" y="2035004"/>
          <a:ext cx="15355356" cy="7185599"/>
        </p:xfrm>
        <a:graphic>
          <a:graphicData uri="http://schemas.openxmlformats.org/drawingml/2006/table">
            <a:tbl>
              <a:tblPr/>
              <a:tblGrid>
                <a:gridCol w="15355356">
                  <a:extLst>
                    <a:ext uri="{9D8B030D-6E8A-4147-A177-3AD203B41FA5}">
                      <a16:colId xmlns:a16="http://schemas.microsoft.com/office/drawing/2014/main" val="20000"/>
                    </a:ext>
                  </a:extLst>
                </a:gridCol>
              </a:tblGrid>
              <a:tr h="7185599">
                <a:tc>
                  <a:txBody>
                    <a:bodyPr/>
                    <a:lstStyle/>
                    <a:p>
                      <a:r>
                        <a:rPr lang="en-HK" sz="2800" dirty="0">
                          <a:solidFill>
                            <a:schemeClr val="bg2">
                              <a:lumMod val="20000"/>
                              <a:lumOff val="80000"/>
                            </a:schemeClr>
                          </a:solidFill>
                          <a:effectLst/>
                          <a:latin typeface="Quattrocento Sans" panose="020B0502050000020003" pitchFamily="34" charset="0"/>
                          <a:cs typeface="Calibri" panose="020F0502020204030204" pitchFamily="34" charset="0"/>
                        </a:rPr>
                        <a:t>Dr Caroline</a:t>
                      </a:r>
                      <a:r>
                        <a:rPr lang="en-HK" sz="2800" baseline="0" dirty="0">
                          <a:solidFill>
                            <a:schemeClr val="bg2">
                              <a:lumMod val="20000"/>
                              <a:lumOff val="80000"/>
                            </a:schemeClr>
                          </a:solidFill>
                          <a:effectLst/>
                          <a:latin typeface="Quattrocento Sans" panose="020B0502050000020003" pitchFamily="34" charset="0"/>
                          <a:cs typeface="Calibri" panose="020F0502020204030204" pitchFamily="34" charset="0"/>
                        </a:rPr>
                        <a:t> Dingle, IUCN </a:t>
                      </a:r>
                      <a:r>
                        <a:rPr lang="en-US" sz="2800" b="0" i="0" u="none" strike="noStrike" kern="1200" baseline="0" dirty="0">
                          <a:solidFill>
                            <a:schemeClr val="bg2">
                              <a:lumMod val="20000"/>
                              <a:lumOff val="80000"/>
                            </a:schemeClr>
                          </a:solidFill>
                          <a:latin typeface="Quattrocento Sans" panose="020B0502050000020003" pitchFamily="34" charset="0"/>
                          <a:ea typeface="+mn-ea"/>
                          <a:cs typeface="Calibri" panose="020F0502020204030204" pitchFamily="34" charset="0"/>
                        </a:rPr>
                        <a:t>Hornbill Specialist Group (Helmeted Hornbill Working Group), </a:t>
                      </a:r>
                      <a:r>
                        <a:rPr lang="en-HK" sz="2800" baseline="0" dirty="0">
                          <a:solidFill>
                            <a:schemeClr val="bg2">
                              <a:lumMod val="20000"/>
                              <a:lumOff val="80000"/>
                            </a:schemeClr>
                          </a:solidFill>
                          <a:effectLst/>
                          <a:latin typeface="Quattrocento Sans" panose="020B0502050000020003" pitchFamily="34" charset="0"/>
                          <a:cs typeface="Calibri" panose="020F0502020204030204" pitchFamily="34" charset="0"/>
                        </a:rPr>
                        <a:t>formerly The University of Hong Kong, School of Biological Sciences </a:t>
                      </a:r>
                      <a:endParaRPr lang="en-US" sz="2800" dirty="0">
                        <a:solidFill>
                          <a:schemeClr val="bg2">
                            <a:lumMod val="20000"/>
                            <a:lumOff val="80000"/>
                          </a:schemeClr>
                        </a:solidFill>
                        <a:effectLst/>
                        <a:latin typeface="Quattrocento Sans" panose="020B0502050000020003" pitchFamily="34" charset="0"/>
                        <a:cs typeface="Calibri" panose="020F0502020204030204" pitchFamily="34" charset="0"/>
                      </a:endParaRPr>
                    </a:p>
                    <a:p>
                      <a:pPr rtl="0" fontAlgn="t">
                        <a:spcBef>
                          <a:spcPts val="0"/>
                        </a:spcBef>
                        <a:spcAft>
                          <a:spcPts val="800"/>
                        </a:spcAft>
                      </a:pPr>
                      <a:br>
                        <a:rPr lang="en-US" sz="2800" dirty="0">
                          <a:solidFill>
                            <a:schemeClr val="bg2">
                              <a:lumMod val="20000"/>
                              <a:lumOff val="80000"/>
                            </a:schemeClr>
                          </a:solidFill>
                          <a:effectLst/>
                          <a:latin typeface="Quattrocento Sans" panose="020B0502050000020003" pitchFamily="34" charset="0"/>
                          <a:cs typeface="Calibri" panose="020F0502020204030204" pitchFamily="34" charset="0"/>
                        </a:rPr>
                      </a:br>
                      <a:r>
                        <a:rPr lang="en-US" sz="2800" b="0" i="0" u="none" strike="noStrike" dirty="0">
                          <a:solidFill>
                            <a:schemeClr val="bg2">
                              <a:lumMod val="20000"/>
                              <a:lumOff val="80000"/>
                            </a:schemeClr>
                          </a:solidFill>
                          <a:effectLst/>
                          <a:latin typeface="Quattrocento Sans" panose="020B0502050000020003" pitchFamily="34" charset="0"/>
                          <a:cs typeface="Calibri" panose="020F0502020204030204" pitchFamily="34" charset="0"/>
                        </a:rPr>
                        <a:t>Beastall C, Shepherd CR, Hadiprakarsa Y, Martyr D. 2016. Trade in the Helmeted Hornbill Rhinoplax vigil: the ‘ivory hornbill.’ Bird Conservation International 26:137-146.</a:t>
                      </a:r>
                      <a:endParaRPr lang="en-US" sz="2800" dirty="0">
                        <a:solidFill>
                          <a:schemeClr val="bg2">
                            <a:lumMod val="20000"/>
                            <a:lumOff val="80000"/>
                          </a:schemeClr>
                        </a:solidFill>
                        <a:effectLst/>
                        <a:latin typeface="Quattrocento Sans" panose="020B0502050000020003" pitchFamily="34" charset="0"/>
                        <a:cs typeface="Calibri" panose="020F0502020204030204" pitchFamily="34" charset="0"/>
                      </a:endParaRPr>
                    </a:p>
                    <a:p>
                      <a:pPr rtl="0" fontAlgn="t">
                        <a:spcBef>
                          <a:spcPts val="0"/>
                        </a:spcBef>
                        <a:spcAft>
                          <a:spcPts val="800"/>
                        </a:spcAft>
                      </a:pPr>
                      <a:br>
                        <a:rPr lang="en-US" sz="2800" dirty="0">
                          <a:solidFill>
                            <a:schemeClr val="bg2">
                              <a:lumMod val="20000"/>
                              <a:lumOff val="80000"/>
                            </a:schemeClr>
                          </a:solidFill>
                          <a:effectLst/>
                          <a:latin typeface="Quattrocento Sans" panose="020B0502050000020003" pitchFamily="34" charset="0"/>
                          <a:cs typeface="Calibri" panose="020F0502020204030204" pitchFamily="34" charset="0"/>
                        </a:rPr>
                      </a:br>
                      <a:r>
                        <a:rPr lang="en-US" sz="2800" b="0" i="0" u="none" strike="noStrike" dirty="0">
                          <a:solidFill>
                            <a:schemeClr val="bg2">
                              <a:lumMod val="20000"/>
                              <a:lumOff val="80000"/>
                            </a:schemeClr>
                          </a:solidFill>
                          <a:effectLst/>
                          <a:latin typeface="Quattrocento Sans" panose="020B0502050000020003" pitchFamily="34" charset="0"/>
                          <a:cs typeface="Calibri" panose="020F0502020204030204" pitchFamily="34" charset="0"/>
                        </a:rPr>
                        <a:t>BirdLife International. 2016. </a:t>
                      </a:r>
                      <a:r>
                        <a:rPr lang="en-US" sz="2800" b="0" i="1" u="none" strike="noStrike" dirty="0">
                          <a:solidFill>
                            <a:schemeClr val="bg2">
                              <a:lumMod val="20000"/>
                              <a:lumOff val="80000"/>
                            </a:schemeClr>
                          </a:solidFill>
                          <a:effectLst/>
                          <a:latin typeface="Quattrocento Sans" panose="020B0502050000020003" pitchFamily="34" charset="0"/>
                          <a:cs typeface="Calibri" panose="020F0502020204030204" pitchFamily="34" charset="0"/>
                        </a:rPr>
                        <a:t>Rhinoplax vigil</a:t>
                      </a:r>
                      <a:r>
                        <a:rPr lang="en-US" sz="2800" b="0" i="0" u="none" strike="noStrike" dirty="0">
                          <a:solidFill>
                            <a:schemeClr val="bg2">
                              <a:lumMod val="20000"/>
                              <a:lumOff val="80000"/>
                            </a:schemeClr>
                          </a:solidFill>
                          <a:effectLst/>
                          <a:latin typeface="Quattrocento Sans" panose="020B0502050000020003" pitchFamily="34" charset="0"/>
                          <a:cs typeface="Calibri" panose="020F0502020204030204" pitchFamily="34" charset="0"/>
                        </a:rPr>
                        <a:t>. The IUCN Red List of Threatened Species 2016: e.T22682464A92947540. http://dx.doi.org/10.2305/IUCN.UK.2016-3.RLTS.T22682464A92947540.en. Downloaded on 18 May 2017.</a:t>
                      </a:r>
                      <a:endParaRPr lang="en-US" sz="2800" dirty="0">
                        <a:solidFill>
                          <a:schemeClr val="bg2">
                            <a:lumMod val="20000"/>
                            <a:lumOff val="80000"/>
                          </a:schemeClr>
                        </a:solidFill>
                        <a:effectLst/>
                        <a:latin typeface="Quattrocento Sans" panose="020B0502050000020003" pitchFamily="34" charset="0"/>
                        <a:cs typeface="Calibri" panose="020F0502020204030204" pitchFamily="34" charset="0"/>
                      </a:endParaRPr>
                    </a:p>
                    <a:p>
                      <a:pPr rtl="0" fontAlgn="t">
                        <a:spcBef>
                          <a:spcPts val="0"/>
                        </a:spcBef>
                        <a:spcAft>
                          <a:spcPts val="800"/>
                        </a:spcAft>
                      </a:pPr>
                      <a:r>
                        <a:rPr lang="en-US" sz="2800" b="0" i="0" u="none" strike="noStrike" dirty="0">
                          <a:solidFill>
                            <a:schemeClr val="bg2">
                              <a:lumMod val="20000"/>
                              <a:lumOff val="80000"/>
                            </a:schemeClr>
                          </a:solidFill>
                          <a:effectLst/>
                          <a:latin typeface="Quattrocento Sans" panose="020B0502050000020003" pitchFamily="34" charset="0"/>
                          <a:cs typeface="Calibri" panose="020F0502020204030204" pitchFamily="34" charset="0"/>
                        </a:rPr>
                        <a:t>     </a:t>
                      </a:r>
                      <a:endParaRPr lang="en-US" sz="2800" dirty="0">
                        <a:solidFill>
                          <a:schemeClr val="bg2">
                            <a:lumMod val="20000"/>
                            <a:lumOff val="80000"/>
                          </a:schemeClr>
                        </a:solidFill>
                        <a:effectLst/>
                        <a:latin typeface="Quattrocento Sans" panose="020B0502050000020003" pitchFamily="34" charset="0"/>
                        <a:cs typeface="Calibri" panose="020F0502020204030204" pitchFamily="34" charset="0"/>
                      </a:endParaRPr>
                    </a:p>
                    <a:p>
                      <a:pPr rtl="0" fontAlgn="t">
                        <a:spcBef>
                          <a:spcPts val="0"/>
                        </a:spcBef>
                        <a:spcAft>
                          <a:spcPts val="800"/>
                        </a:spcAft>
                      </a:pPr>
                      <a:r>
                        <a:rPr lang="en-US" sz="2800" b="0" i="0" u="none" strike="noStrike" dirty="0">
                          <a:solidFill>
                            <a:schemeClr val="bg2">
                              <a:lumMod val="20000"/>
                              <a:lumOff val="80000"/>
                            </a:schemeClr>
                          </a:solidFill>
                          <a:effectLst/>
                          <a:latin typeface="Quattrocento Sans" panose="020B0502050000020003" pitchFamily="34" charset="0"/>
                          <a:cs typeface="Calibri" panose="020F0502020204030204" pitchFamily="34" charset="0"/>
                        </a:rPr>
                        <a:t>Collar NJ. 2015. Helmeted Hornbills </a:t>
                      </a:r>
                      <a:r>
                        <a:rPr lang="en-US" sz="2800" b="0" i="1" u="none" strike="noStrike" dirty="0">
                          <a:solidFill>
                            <a:schemeClr val="bg2">
                              <a:lumMod val="20000"/>
                              <a:lumOff val="80000"/>
                            </a:schemeClr>
                          </a:solidFill>
                          <a:effectLst/>
                          <a:latin typeface="Quattrocento Sans" panose="020B0502050000020003" pitchFamily="34" charset="0"/>
                          <a:cs typeface="Calibri" panose="020F0502020204030204" pitchFamily="34" charset="0"/>
                        </a:rPr>
                        <a:t>Rhinoplax vigil</a:t>
                      </a:r>
                      <a:r>
                        <a:rPr lang="en-US" sz="2800" b="0" i="0" u="none" strike="noStrike" dirty="0">
                          <a:solidFill>
                            <a:schemeClr val="bg2">
                              <a:lumMod val="20000"/>
                              <a:lumOff val="80000"/>
                            </a:schemeClr>
                          </a:solidFill>
                          <a:effectLst/>
                          <a:latin typeface="Quattrocento Sans" panose="020B0502050000020003" pitchFamily="34" charset="0"/>
                          <a:cs typeface="Calibri" panose="020F0502020204030204" pitchFamily="34" charset="0"/>
                        </a:rPr>
                        <a:t> and the ivory trade: the crisis that came out of nowhere. Birding ASIA 24:12-17.</a:t>
                      </a:r>
                      <a:endParaRPr lang="en-US" sz="2800" dirty="0">
                        <a:solidFill>
                          <a:schemeClr val="bg2">
                            <a:lumMod val="20000"/>
                            <a:lumOff val="80000"/>
                          </a:schemeClr>
                        </a:solidFill>
                        <a:effectLst/>
                        <a:latin typeface="Quattrocento Sans" panose="020B0502050000020003" pitchFamily="34" charset="0"/>
                        <a:cs typeface="Calibri" panose="020F0502020204030204" pitchFamily="34" charset="0"/>
                      </a:endParaRPr>
                    </a:p>
                    <a:p>
                      <a:pPr rtl="0" fontAlgn="t">
                        <a:spcBef>
                          <a:spcPts val="0"/>
                        </a:spcBef>
                        <a:spcAft>
                          <a:spcPts val="800"/>
                        </a:spcAft>
                      </a:pPr>
                      <a:br>
                        <a:rPr lang="en-US" sz="2800" dirty="0">
                          <a:solidFill>
                            <a:schemeClr val="bg2">
                              <a:lumMod val="20000"/>
                              <a:lumOff val="80000"/>
                            </a:schemeClr>
                          </a:solidFill>
                          <a:effectLst/>
                          <a:latin typeface="Quattrocento Sans" panose="020B0502050000020003" pitchFamily="34" charset="0"/>
                          <a:cs typeface="Calibri" panose="020F0502020204030204" pitchFamily="34" charset="0"/>
                        </a:rPr>
                      </a:br>
                      <a:r>
                        <a:rPr lang="en-US" sz="2800" b="0" i="0" u="none" strike="noStrike" dirty="0">
                          <a:solidFill>
                            <a:schemeClr val="bg2">
                              <a:lumMod val="20000"/>
                              <a:lumOff val="80000"/>
                            </a:schemeClr>
                          </a:solidFill>
                          <a:effectLst/>
                          <a:latin typeface="Quattrocento Sans" panose="020B0502050000020003" pitchFamily="34" charset="0"/>
                          <a:cs typeface="Calibri" panose="020F0502020204030204" pitchFamily="34" charset="0"/>
                        </a:rPr>
                        <a:t>Kitamura S, 2011. Frugivory and seed dispersal by hornbills (Bucerotidae) in tropical forests. Acta oecologica. Vol.37 (6), p.531-541</a:t>
                      </a:r>
                      <a:endParaRPr lang="en-US" sz="2800" dirty="0">
                        <a:solidFill>
                          <a:schemeClr val="bg2">
                            <a:lumMod val="20000"/>
                            <a:lumOff val="80000"/>
                          </a:schemeClr>
                        </a:solidFill>
                        <a:effectLst/>
                        <a:latin typeface="Quattrocento Sans" panose="020B0502050000020003" pitchFamily="34" charset="0"/>
                        <a:cs typeface="Calibri" panose="020F0502020204030204" pitchFamily="34" charset="0"/>
                      </a:endParaRPr>
                    </a:p>
                  </a:txBody>
                  <a:tcPr marL="81462" marR="81462" marT="54308" marB="54308">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4" name="Rectangle 1"/>
          <p:cNvSpPr>
            <a:spLocks noChangeArrowheads="1"/>
          </p:cNvSpPr>
          <p:nvPr/>
        </p:nvSpPr>
        <p:spPr bwMode="auto">
          <a:xfrm>
            <a:off x="944370" y="472106"/>
            <a:ext cx="16770424"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7160" tIns="68580" rIns="137160" bIns="68580" numCol="1" anchor="ctr" anchorCtr="0" compatLnSpc="1">
            <a:prstTxWarp prst="textNoShape">
              <a:avLst/>
            </a:prstTxWarp>
            <a:spAutoFit/>
          </a:bodyPr>
          <a:lstStyle/>
          <a:p>
            <a:pPr algn="ctr" defTabSz="1371600" eaLnBrk="0" fontAlgn="base" hangingPunct="0">
              <a:spcBef>
                <a:spcPct val="0"/>
              </a:spcBef>
              <a:spcAft>
                <a:spcPct val="0"/>
              </a:spcAft>
              <a:buClrTx/>
            </a:pPr>
            <a:r>
              <a:rPr lang="en-US" altLang="en-US" sz="6000" b="1" dirty="0">
                <a:latin typeface="Quattrocento Sans" panose="020B0502050000020003" pitchFamily="34" charset="0"/>
                <a:cs typeface="Calibri" panose="020F0502020204030204" pitchFamily="34" charset="0"/>
              </a:rPr>
              <a:t>Further Expert Comment and References</a:t>
            </a:r>
          </a:p>
        </p:txBody>
      </p:sp>
    </p:spTree>
    <p:extLst>
      <p:ext uri="{BB962C8B-B14F-4D97-AF65-F5344CB8AC3E}">
        <p14:creationId xmlns:p14="http://schemas.microsoft.com/office/powerpoint/2010/main" val="1684867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
          <p:cNvSpPr txBox="1">
            <a:spLocks noGrp="1"/>
          </p:cNvSpPr>
          <p:nvPr>
            <p:ph type="title"/>
          </p:nvPr>
        </p:nvSpPr>
        <p:spPr>
          <a:xfrm>
            <a:off x="688808" y="608163"/>
            <a:ext cx="16356932" cy="1016419"/>
          </a:xfrm>
          <a:prstGeom prst="rect">
            <a:avLst/>
          </a:prstGeom>
          <a:noFill/>
          <a:ln>
            <a:noFill/>
          </a:ln>
        </p:spPr>
        <p:txBody>
          <a:bodyPr spcFirstLastPara="1" wrap="square" lIns="45675" tIns="45675" rIns="45675" bIns="45675" anchor="t" anchorCtr="0">
            <a:normAutofit/>
          </a:bodyPr>
          <a:lstStyle/>
          <a:p>
            <a:pPr marL="0" lvl="0" indent="0" algn="ctr" rtl="0">
              <a:lnSpc>
                <a:spcPct val="100000"/>
              </a:lnSpc>
              <a:spcBef>
                <a:spcPts val="0"/>
              </a:spcBef>
              <a:spcAft>
                <a:spcPts val="0"/>
              </a:spcAft>
              <a:buClr>
                <a:srgbClr val="262626"/>
              </a:buClr>
              <a:buSzPts val="5400"/>
              <a:buFont typeface="Quattrocento Sans"/>
              <a:buNone/>
            </a:pPr>
            <a:r>
              <a:rPr lang="en-HK" sz="4800" dirty="0"/>
              <a:t>Deterrent Sentencing in Hong Kong: The incense tree cases</a:t>
            </a:r>
            <a:endParaRPr sz="4800" dirty="0"/>
          </a:p>
        </p:txBody>
      </p:sp>
      <p:sp>
        <p:nvSpPr>
          <p:cNvPr id="3" name="TextBox 2">
            <a:extLst>
              <a:ext uri="{FF2B5EF4-FFF2-40B4-BE49-F238E27FC236}">
                <a16:creationId xmlns:a16="http://schemas.microsoft.com/office/drawing/2014/main" id="{9B21B874-F3B8-9A19-8CF9-9DADE2014123}"/>
              </a:ext>
            </a:extLst>
          </p:cNvPr>
          <p:cNvSpPr txBox="1"/>
          <p:nvPr/>
        </p:nvSpPr>
        <p:spPr>
          <a:xfrm>
            <a:off x="873458" y="2172506"/>
            <a:ext cx="11627892" cy="6986528"/>
          </a:xfrm>
          <a:prstGeom prst="rect">
            <a:avLst/>
          </a:prstGeom>
          <a:noFill/>
        </p:spPr>
        <p:txBody>
          <a:bodyPr wrap="square">
            <a:spAutoFit/>
          </a:bodyPr>
          <a:lstStyle/>
          <a:p>
            <a:pPr marL="0" indent="0">
              <a:buNone/>
            </a:pPr>
            <a:r>
              <a:rPr lang="en-HK" sz="3200" b="1" dirty="0">
                <a:solidFill>
                  <a:srgbClr val="FFC000"/>
                </a:solidFill>
                <a:latin typeface="Quattrocento Sans" panose="020B0502050000020003" pitchFamily="34" charset="0"/>
              </a:rPr>
              <a:t>HKSAR v Xie </a:t>
            </a:r>
            <a:r>
              <a:rPr lang="en-HK" sz="3200" b="1" dirty="0" err="1">
                <a:solidFill>
                  <a:srgbClr val="FFC000"/>
                </a:solidFill>
                <a:latin typeface="Quattrocento Sans" panose="020B0502050000020003" pitchFamily="34" charset="0"/>
              </a:rPr>
              <a:t>Jinbin</a:t>
            </a:r>
            <a:r>
              <a:rPr lang="en-HK" sz="3200" b="1" dirty="0">
                <a:solidFill>
                  <a:srgbClr val="FFC000"/>
                </a:solidFill>
                <a:latin typeface="Quattrocento Sans" panose="020B0502050000020003" pitchFamily="34" charset="0"/>
              </a:rPr>
              <a:t>; Hong Kong Court of Appeal Case 195/2010</a:t>
            </a:r>
          </a:p>
          <a:p>
            <a:pPr marL="0" indent="0">
              <a:buNone/>
            </a:pPr>
            <a:endParaRPr lang="en-HK" sz="3200" dirty="0">
              <a:solidFill>
                <a:schemeClr val="bg1">
                  <a:lumMod val="20000"/>
                  <a:lumOff val="80000"/>
                </a:schemeClr>
              </a:solidFill>
              <a:latin typeface="Quattrocento Sans" panose="020B0502050000020003" pitchFamily="34" charset="0"/>
            </a:endParaRPr>
          </a:p>
          <a:p>
            <a:pPr marL="0" indent="0">
              <a:buNone/>
            </a:pPr>
            <a:r>
              <a:rPr lang="en-HK" sz="3200" dirty="0">
                <a:solidFill>
                  <a:schemeClr val="bg1">
                    <a:lumMod val="20000"/>
                    <a:lumOff val="80000"/>
                  </a:schemeClr>
                </a:solidFill>
                <a:latin typeface="Quattrocento Sans" panose="020B0502050000020003" pitchFamily="34" charset="0"/>
              </a:rPr>
              <a:t>Protection through deterrence is the primary sentencing aim.</a:t>
            </a:r>
          </a:p>
          <a:p>
            <a:pPr marL="0" indent="0">
              <a:buNone/>
            </a:pPr>
            <a:r>
              <a:rPr lang="en-HK" sz="3200" dirty="0">
                <a:solidFill>
                  <a:schemeClr val="bg1">
                    <a:lumMod val="20000"/>
                    <a:lumOff val="80000"/>
                  </a:schemeClr>
                </a:solidFill>
                <a:latin typeface="Quattrocento Sans" panose="020B0502050000020003" pitchFamily="34" charset="0"/>
              </a:rPr>
              <a:t>Unlike in theft cases, restitution is not possible- the harm caused to endangered species and ecosystem cannot be restored. The sentencing focus must therefore be on their protection.</a:t>
            </a:r>
          </a:p>
          <a:p>
            <a:pPr marL="0" indent="0">
              <a:buNone/>
            </a:pPr>
            <a:endParaRPr lang="en-HK" sz="3200" dirty="0">
              <a:solidFill>
                <a:schemeClr val="bg1">
                  <a:lumMod val="20000"/>
                  <a:lumOff val="80000"/>
                </a:schemeClr>
              </a:solidFill>
              <a:latin typeface="Quattrocento Sans" panose="020B0502050000020003" pitchFamily="34" charset="0"/>
            </a:endParaRPr>
          </a:p>
          <a:p>
            <a:pPr marL="0" indent="0">
              <a:buNone/>
            </a:pPr>
            <a:endParaRPr lang="en-HK" sz="3200" dirty="0">
              <a:solidFill>
                <a:schemeClr val="bg1">
                  <a:lumMod val="20000"/>
                  <a:lumOff val="80000"/>
                </a:schemeClr>
              </a:solidFill>
              <a:latin typeface="Quattrocento Sans" panose="020B0502050000020003" pitchFamily="34" charset="0"/>
            </a:endParaRPr>
          </a:p>
          <a:p>
            <a:pPr marL="0" indent="0">
              <a:buNone/>
            </a:pPr>
            <a:r>
              <a:rPr lang="en-HK" sz="3200" b="1" dirty="0">
                <a:solidFill>
                  <a:srgbClr val="FFC000"/>
                </a:solidFill>
                <a:latin typeface="Quattrocento Sans" panose="020B0502050000020003" pitchFamily="34" charset="0"/>
              </a:rPr>
              <a:t>HKSAR Wang </a:t>
            </a:r>
            <a:r>
              <a:rPr lang="en-HK" sz="3200" b="1" dirty="0" err="1">
                <a:solidFill>
                  <a:srgbClr val="FFC000"/>
                </a:solidFill>
                <a:latin typeface="Quattrocento Sans" panose="020B0502050000020003" pitchFamily="34" charset="0"/>
              </a:rPr>
              <a:t>Quanwen</a:t>
            </a:r>
            <a:r>
              <a:rPr lang="en-HK" sz="3200" b="1" dirty="0">
                <a:solidFill>
                  <a:srgbClr val="FFC000"/>
                </a:solidFill>
                <a:latin typeface="Quattrocento Sans" panose="020B0502050000020003" pitchFamily="34" charset="0"/>
              </a:rPr>
              <a:t>; Hong Kong Court of Appeal Case 263/2104</a:t>
            </a:r>
          </a:p>
          <a:p>
            <a:pPr marL="0" indent="0">
              <a:buNone/>
            </a:pPr>
            <a:endParaRPr lang="en-HK" sz="3200" dirty="0">
              <a:solidFill>
                <a:schemeClr val="bg1">
                  <a:lumMod val="20000"/>
                  <a:lumOff val="80000"/>
                </a:schemeClr>
              </a:solidFill>
              <a:latin typeface="Quattrocento Sans" panose="020B0502050000020003" pitchFamily="34" charset="0"/>
            </a:endParaRPr>
          </a:p>
          <a:p>
            <a:pPr marL="0" indent="0">
              <a:buNone/>
            </a:pPr>
            <a:r>
              <a:rPr lang="en-HK" sz="3200" dirty="0">
                <a:solidFill>
                  <a:schemeClr val="bg1">
                    <a:lumMod val="20000"/>
                    <a:lumOff val="80000"/>
                  </a:schemeClr>
                </a:solidFill>
                <a:latin typeface="Quattrocento Sans" panose="020B0502050000020003" pitchFamily="34" charset="0"/>
              </a:rPr>
              <a:t>The vulnerability of the tree provides the impetus for the courts to use their sentencing powers to protect the trees and preserve the future of the species through deterrent sentencing.</a:t>
            </a:r>
            <a:endParaRPr lang="en-US" sz="3200" dirty="0">
              <a:solidFill>
                <a:schemeClr val="bg1">
                  <a:lumMod val="20000"/>
                  <a:lumOff val="80000"/>
                </a:schemeClr>
              </a:solidFill>
              <a:latin typeface="Quattrocento Sans" panose="020B0502050000020003" pitchFamily="34" charset="0"/>
            </a:endParaRPr>
          </a:p>
        </p:txBody>
      </p:sp>
      <p:pic>
        <p:nvPicPr>
          <p:cNvPr id="1026" name="Picture 2" descr="Hong Kong's Industrial History, Part V: Incense">
            <a:extLst>
              <a:ext uri="{FF2B5EF4-FFF2-40B4-BE49-F238E27FC236}">
                <a16:creationId xmlns:a16="http://schemas.microsoft.com/office/drawing/2014/main" id="{0998BEA0-BEF0-1311-BE2B-6C5981DE7A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5238" y="1928197"/>
            <a:ext cx="4807286" cy="67345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scent that's pricier than gold">
            <a:extLst>
              <a:ext uri="{FF2B5EF4-FFF2-40B4-BE49-F238E27FC236}">
                <a16:creationId xmlns:a16="http://schemas.microsoft.com/office/drawing/2014/main" id="{00AD1757-7680-2022-8768-3E61A441E5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05238" y="6757661"/>
            <a:ext cx="4807286" cy="27040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HK" sz="6600" dirty="0">
                <a:latin typeface="Quattrocento Sans" panose="020B0502050000020003" pitchFamily="34" charset="0"/>
                <a:cs typeface="Calibri" panose="020F0502020204030204" pitchFamily="34" charset="0"/>
              </a:rPr>
              <a:t>Cases for turtles pre and post-SVIS</a:t>
            </a:r>
            <a:endParaRPr lang="en-US" sz="6600" dirty="0">
              <a:latin typeface="Quattrocento Sans" panose="020B0502050000020003" pitchFamily="34" charset="0"/>
              <a:cs typeface="Calibri" panose="020F0502020204030204" pitchFamily="34" charset="0"/>
            </a:endParaRPr>
          </a:p>
        </p:txBody>
      </p:sp>
      <p:sp>
        <p:nvSpPr>
          <p:cNvPr id="3" name="Content Placeholder 2"/>
          <p:cNvSpPr>
            <a:spLocks noGrp="1"/>
          </p:cNvSpPr>
          <p:nvPr>
            <p:ph idx="1"/>
          </p:nvPr>
        </p:nvSpPr>
        <p:spPr>
          <a:xfrm>
            <a:off x="1485901" y="1973580"/>
            <a:ext cx="10144124" cy="6727507"/>
          </a:xfrm>
        </p:spPr>
        <p:txBody>
          <a:bodyPr>
            <a:noAutofit/>
          </a:bodyPr>
          <a:lstStyle/>
          <a:p>
            <a:pPr marL="0" indent="0" fontAlgn="base"/>
            <a:r>
              <a:rPr lang="en-US" sz="2800" b="1" u="sng" dirty="0">
                <a:solidFill>
                  <a:srgbClr val="FFC000"/>
                </a:solidFill>
                <a:latin typeface="Quattrocento Sans" panose="020B0502050000020003" pitchFamily="34" charset="0"/>
                <a:cs typeface="Calibri" panose="020F0502020204030204" pitchFamily="34" charset="0"/>
              </a:rPr>
              <a:t>Pre-SVIS Cases</a:t>
            </a:r>
          </a:p>
          <a:p>
            <a:pPr marL="0" indent="0" fontAlgn="base"/>
            <a:endParaRPr lang="en-US" sz="2400" b="1" dirty="0">
              <a:solidFill>
                <a:schemeClr val="bg2">
                  <a:lumMod val="20000"/>
                  <a:lumOff val="80000"/>
                </a:schemeClr>
              </a:solidFill>
              <a:latin typeface="Quattrocento Sans" panose="020B0502050000020003" pitchFamily="34" charset="0"/>
              <a:cs typeface="Calibri" panose="020F0502020204030204" pitchFamily="34" charset="0"/>
            </a:endParaRPr>
          </a:p>
          <a:p>
            <a:pPr marL="0" indent="0" fontAlgn="base"/>
            <a:r>
              <a:rPr lang="en-US" sz="2400" b="1" u="sng" dirty="0">
                <a:solidFill>
                  <a:schemeClr val="accent5">
                    <a:lumMod val="60000"/>
                    <a:lumOff val="40000"/>
                  </a:schemeClr>
                </a:solidFill>
                <a:latin typeface="Quattrocento Sans" panose="020B0502050000020003" pitchFamily="34" charset="0"/>
                <a:cs typeface="Calibri" panose="020F0502020204030204" pitchFamily="34" charset="0"/>
              </a:rPr>
              <a:t>HKSAR v Sameh and Abdelaziz </a:t>
            </a:r>
            <a:r>
              <a:rPr lang="en-US" sz="2400" u="sng" dirty="0">
                <a:solidFill>
                  <a:schemeClr val="accent5">
                    <a:lumMod val="60000"/>
                    <a:lumOff val="40000"/>
                  </a:schemeClr>
                </a:solidFill>
                <a:latin typeface="Quattrocento Sans" panose="020B0502050000020003" pitchFamily="34" charset="0"/>
                <a:cs typeface="Calibri" panose="020F0502020204030204" pitchFamily="34" charset="0"/>
              </a:rPr>
              <a:t>Tsuen Wan Magistrates Court, 15 March 2014.</a:t>
            </a:r>
            <a:r>
              <a:rPr lang="en-US" sz="2400" dirty="0">
                <a:solidFill>
                  <a:schemeClr val="accent5">
                    <a:lumMod val="60000"/>
                    <a:lumOff val="40000"/>
                  </a:schemeClr>
                </a:solidFill>
                <a:latin typeface="Quattrocento Sans" panose="020B0502050000020003" pitchFamily="34" charset="0"/>
                <a:cs typeface="Calibri" panose="020F0502020204030204" pitchFamily="34" charset="0"/>
              </a:rPr>
              <a:t> </a:t>
            </a:r>
            <a:r>
              <a:rPr lang="en-US" sz="2000" dirty="0">
                <a:solidFill>
                  <a:schemeClr val="bg2">
                    <a:lumMod val="20000"/>
                    <a:lumOff val="80000"/>
                  </a:schemeClr>
                </a:solidFill>
                <a:latin typeface="Quattrocento Sans" panose="020B0502050000020003" pitchFamily="34" charset="0"/>
                <a:cs typeface="Calibri" panose="020F0502020204030204" pitchFamily="34" charset="0"/>
              </a:rPr>
              <a:t>Two Egyptian men were caught at the airport attempting to smuggle 128 Radiated tortoises and Spider tortoises through Hong Kong to Taiwan. They were ordered to pay a HK$40,000 and HK$45,000 fine, and sentenced to 2 months’ imprisonment, suspended for 18 months. The animals were valued at HK$759,000. </a:t>
            </a:r>
          </a:p>
          <a:p>
            <a:pPr marL="0" indent="0" fontAlgn="base"/>
            <a:endParaRPr lang="en-US" sz="2000" dirty="0">
              <a:solidFill>
                <a:schemeClr val="bg2">
                  <a:lumMod val="20000"/>
                  <a:lumOff val="80000"/>
                </a:schemeClr>
              </a:solidFill>
              <a:latin typeface="Quattrocento Sans" panose="020B0502050000020003" pitchFamily="34" charset="0"/>
              <a:cs typeface="Calibri" panose="020F0502020204030204" pitchFamily="34" charset="0"/>
            </a:endParaRPr>
          </a:p>
          <a:p>
            <a:pPr marL="0" indent="0" fontAlgn="base"/>
            <a:r>
              <a:rPr lang="en-US" sz="2400" b="1" u="sng" dirty="0">
                <a:solidFill>
                  <a:schemeClr val="accent5">
                    <a:lumMod val="60000"/>
                    <a:lumOff val="40000"/>
                  </a:schemeClr>
                </a:solidFill>
                <a:latin typeface="Quattrocento Sans" panose="020B0502050000020003" pitchFamily="34" charset="0"/>
                <a:cs typeface="Calibri" panose="020F0502020204030204" pitchFamily="34" charset="0"/>
              </a:rPr>
              <a:t>Tsuen Wan Magistracy 455/2014 (Unreported decision of the Tsuen Wan Magistrates Court, 17 March 2014). </a:t>
            </a:r>
            <a:r>
              <a:rPr lang="en-US" sz="2000" dirty="0">
                <a:solidFill>
                  <a:schemeClr val="bg2">
                    <a:lumMod val="20000"/>
                    <a:lumOff val="80000"/>
                  </a:schemeClr>
                </a:solidFill>
                <a:latin typeface="Quattrocento Sans" panose="020B0502050000020003" pitchFamily="34" charset="0"/>
                <a:cs typeface="Calibri" panose="020F0502020204030204" pitchFamily="34" charset="0"/>
              </a:rPr>
              <a:t>A Malagasy national was intercepted at HK airport attempting to smuggle 112 Radiated Tortoises and 10 Ploughshare (Madagascar) Tortoises into Hong Kong. He was sentenced to 6 weeks’ imprisonment for the one species and 4 weeks for the other. The two sentences were ordered to be served concurrently. </a:t>
            </a:r>
          </a:p>
          <a:p>
            <a:pPr marL="0" indent="0" fontAlgn="base"/>
            <a:endParaRPr lang="en-US" sz="2400" dirty="0">
              <a:solidFill>
                <a:schemeClr val="bg2">
                  <a:lumMod val="20000"/>
                  <a:lumOff val="80000"/>
                </a:schemeClr>
              </a:solidFill>
              <a:latin typeface="Quattrocento Sans" panose="020B0502050000020003" pitchFamily="34" charset="0"/>
              <a:cs typeface="Calibri" panose="020F0502020204030204" pitchFamily="34" charset="0"/>
            </a:endParaRPr>
          </a:p>
          <a:p>
            <a:pPr marL="0" indent="0" fontAlgn="base"/>
            <a:r>
              <a:rPr lang="en-US" sz="2800" b="1" u="sng" dirty="0">
                <a:solidFill>
                  <a:srgbClr val="FFC000"/>
                </a:solidFill>
                <a:latin typeface="Quattrocento Sans" panose="020B0502050000020003" pitchFamily="34" charset="0"/>
                <a:cs typeface="Calibri" panose="020F0502020204030204" pitchFamily="34" charset="0"/>
              </a:rPr>
              <a:t>Post-SVIS Case</a:t>
            </a:r>
          </a:p>
          <a:p>
            <a:pPr marL="0" indent="0" fontAlgn="base"/>
            <a:endParaRPr lang="en-US" sz="2400" b="1" dirty="0">
              <a:solidFill>
                <a:schemeClr val="bg2">
                  <a:lumMod val="20000"/>
                  <a:lumOff val="80000"/>
                </a:schemeClr>
              </a:solidFill>
              <a:latin typeface="Quattrocento Sans" panose="020B0502050000020003" pitchFamily="34" charset="0"/>
              <a:cs typeface="Calibri" panose="020F0502020204030204" pitchFamily="34" charset="0"/>
            </a:endParaRPr>
          </a:p>
          <a:p>
            <a:pPr marL="0" indent="0" fontAlgn="base"/>
            <a:r>
              <a:rPr lang="en-US" sz="2400" b="1" u="sng" dirty="0">
                <a:solidFill>
                  <a:schemeClr val="accent5">
                    <a:lumMod val="60000"/>
                    <a:lumOff val="40000"/>
                  </a:schemeClr>
                </a:solidFill>
                <a:latin typeface="Quattrocento Sans" panose="020B0502050000020003" pitchFamily="34" charset="0"/>
                <a:cs typeface="Calibri" panose="020F0502020204030204" pitchFamily="34" charset="0"/>
              </a:rPr>
              <a:t>HKSAR v </a:t>
            </a:r>
            <a:r>
              <a:rPr lang="en-US" sz="2400" b="1" u="sng" dirty="0" err="1">
                <a:solidFill>
                  <a:schemeClr val="accent5">
                    <a:lumMod val="60000"/>
                    <a:lumOff val="40000"/>
                  </a:schemeClr>
                </a:solidFill>
                <a:latin typeface="Quattrocento Sans" panose="020B0502050000020003" pitchFamily="34" charset="0"/>
                <a:cs typeface="Calibri" panose="020F0502020204030204" pitchFamily="34" charset="0"/>
              </a:rPr>
              <a:t>Rasolonirina</a:t>
            </a:r>
            <a:r>
              <a:rPr lang="en-US" sz="2400" b="1" u="sng" dirty="0">
                <a:solidFill>
                  <a:schemeClr val="accent5">
                    <a:lumMod val="60000"/>
                    <a:lumOff val="40000"/>
                  </a:schemeClr>
                </a:solidFill>
                <a:latin typeface="Quattrocento Sans" panose="020B0502050000020003" pitchFamily="34" charset="0"/>
                <a:cs typeface="Calibri" panose="020F0502020204030204" pitchFamily="34" charset="0"/>
              </a:rPr>
              <a:t> </a:t>
            </a:r>
            <a:r>
              <a:rPr lang="en-US" sz="2400" b="1" u="sng" dirty="0" err="1">
                <a:solidFill>
                  <a:schemeClr val="accent5">
                    <a:lumMod val="60000"/>
                    <a:lumOff val="40000"/>
                  </a:schemeClr>
                </a:solidFill>
                <a:latin typeface="Quattrocento Sans" panose="020B0502050000020003" pitchFamily="34" charset="0"/>
                <a:cs typeface="Calibri" panose="020F0502020204030204" pitchFamily="34" charset="0"/>
              </a:rPr>
              <a:t>Aljymi</a:t>
            </a:r>
            <a:r>
              <a:rPr lang="en-US" sz="2400" b="1" u="sng" dirty="0">
                <a:solidFill>
                  <a:schemeClr val="accent5">
                    <a:lumMod val="60000"/>
                    <a:lumOff val="40000"/>
                  </a:schemeClr>
                </a:solidFill>
                <a:latin typeface="Quattrocento Sans" panose="020B0502050000020003" pitchFamily="34" charset="0"/>
                <a:cs typeface="Calibri" panose="020F0502020204030204" pitchFamily="34" charset="0"/>
              </a:rPr>
              <a:t>; Hong Kong District </a:t>
            </a:r>
            <a:r>
              <a:rPr lang="en-US" sz="2400" b="1" u="sng" dirty="0" err="1">
                <a:solidFill>
                  <a:schemeClr val="accent5">
                    <a:lumMod val="60000"/>
                    <a:lumOff val="40000"/>
                  </a:schemeClr>
                </a:solidFill>
                <a:latin typeface="Quattrocento Sans" panose="020B0502050000020003" pitchFamily="34" charset="0"/>
                <a:cs typeface="Calibri" panose="020F0502020204030204" pitchFamily="34" charset="0"/>
              </a:rPr>
              <a:t>Cout</a:t>
            </a:r>
            <a:r>
              <a:rPr lang="en-US" sz="2400" b="1" u="sng" dirty="0">
                <a:solidFill>
                  <a:schemeClr val="accent5">
                    <a:lumMod val="60000"/>
                    <a:lumOff val="40000"/>
                  </a:schemeClr>
                </a:solidFill>
                <a:latin typeface="Quattrocento Sans" panose="020B0502050000020003" pitchFamily="34" charset="0"/>
                <a:cs typeface="Calibri" panose="020F0502020204030204" pitchFamily="34" charset="0"/>
              </a:rPr>
              <a:t> Case 896/2019  </a:t>
            </a:r>
          </a:p>
          <a:p>
            <a:pPr marL="0" indent="0" fontAlgn="base"/>
            <a:r>
              <a:rPr lang="en-US" sz="2000" dirty="0">
                <a:solidFill>
                  <a:schemeClr val="bg2">
                    <a:lumMod val="20000"/>
                    <a:lumOff val="80000"/>
                  </a:schemeClr>
                </a:solidFill>
                <a:latin typeface="Quattrocento Sans" panose="020B0502050000020003" pitchFamily="34" charset="0"/>
                <a:cs typeface="Calibri" panose="020F0502020204030204" pitchFamily="34" charset="0"/>
              </a:rPr>
              <a:t>On Sept 28 2019 Hong Kong Customs seized 57 live turtles (2 Ploughshare (also known as Madagascar) and 55 Radiated tortoises) with an estimated market value of $816,555 at Hong Kong International Airport. The case also involved cruelty to animals. Culprit plead guilty and was sentenced to 36 months’ imprisonment for smuggling the animals and 12 months for animal cruelty, both sentences were reduced by one third for his guilty plea. </a:t>
            </a:r>
          </a:p>
        </p:txBody>
      </p:sp>
      <p:pic>
        <p:nvPicPr>
          <p:cNvPr id="4098" name="Picture 2">
            <a:extLst>
              <a:ext uri="{FF2B5EF4-FFF2-40B4-BE49-F238E27FC236}">
                <a16:creationId xmlns:a16="http://schemas.microsoft.com/office/drawing/2014/main" id="{C1E0206E-7300-250E-1AE2-CCA9C67EA2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87224" y="2102172"/>
            <a:ext cx="5229225" cy="35052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DEFF606E-8C71-AD76-6157-B32A69599F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87224" y="5838825"/>
            <a:ext cx="5229225"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0289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8748" y="566439"/>
            <a:ext cx="13392020" cy="2215979"/>
          </a:xfrm>
        </p:spPr>
        <p:txBody>
          <a:bodyPr>
            <a:normAutofit/>
          </a:bodyPr>
          <a:lstStyle/>
          <a:p>
            <a:r>
              <a:rPr lang="en-HK" sz="6000" dirty="0">
                <a:solidFill>
                  <a:schemeClr val="tx1"/>
                </a:solidFill>
                <a:latin typeface="Quattrocento Sans" panose="020B0502050000020003" pitchFamily="34" charset="0"/>
                <a:cs typeface="Calibri" panose="020F0502020204030204" pitchFamily="34" charset="0"/>
              </a:rPr>
              <a:t>Hong Kong Court of Appeal (2021)</a:t>
            </a:r>
            <a:endParaRPr lang="en-US" sz="6000" dirty="0">
              <a:latin typeface="Quattrocento Sans" panose="020B0502050000020003" pitchFamily="34" charset="0"/>
              <a:cs typeface="Calibri" panose="020F0502020204030204" pitchFamily="34" charset="0"/>
            </a:endParaRPr>
          </a:p>
        </p:txBody>
      </p:sp>
      <p:sp>
        <p:nvSpPr>
          <p:cNvPr id="3" name="Content Placeholder 2"/>
          <p:cNvSpPr>
            <a:spLocks noGrp="1"/>
          </p:cNvSpPr>
          <p:nvPr>
            <p:ph idx="1"/>
          </p:nvPr>
        </p:nvSpPr>
        <p:spPr>
          <a:xfrm>
            <a:off x="1051937" y="2089103"/>
            <a:ext cx="15723293" cy="3054397"/>
          </a:xfrm>
        </p:spPr>
        <p:txBody>
          <a:bodyPr>
            <a:normAutofit lnSpcReduction="10000"/>
          </a:bodyPr>
          <a:lstStyle/>
          <a:p>
            <a:pPr marL="0" indent="0"/>
            <a:r>
              <a:rPr lang="en-HK" sz="2800" b="1" u="sng" dirty="0">
                <a:solidFill>
                  <a:srgbClr val="FFC000"/>
                </a:solidFill>
                <a:latin typeface="Quattrocento Sans" panose="020B0502050000020003" pitchFamily="34" charset="0"/>
                <a:cs typeface="Calibri" panose="020F0502020204030204" pitchFamily="34" charset="0"/>
              </a:rPr>
              <a:t>HKSAR v </a:t>
            </a:r>
            <a:r>
              <a:rPr lang="en-US" sz="2800" b="1" u="sng" dirty="0">
                <a:solidFill>
                  <a:srgbClr val="FFC000"/>
                </a:solidFill>
                <a:latin typeface="Quattrocento Sans" panose="020B0502050000020003" pitchFamily="34" charset="0"/>
                <a:cs typeface="Calibri" panose="020F0502020204030204" pitchFamily="34" charset="0"/>
              </a:rPr>
              <a:t>Xiao </a:t>
            </a:r>
            <a:r>
              <a:rPr lang="en-US" sz="2800" b="1" u="sng" dirty="0" err="1">
                <a:solidFill>
                  <a:srgbClr val="FFC000"/>
                </a:solidFill>
                <a:latin typeface="Quattrocento Sans" panose="020B0502050000020003" pitchFamily="34" charset="0"/>
                <a:cs typeface="Calibri" panose="020F0502020204030204" pitchFamily="34" charset="0"/>
              </a:rPr>
              <a:t>Rongquiang</a:t>
            </a:r>
            <a:r>
              <a:rPr lang="en-US" sz="2800" b="1" u="sng" dirty="0">
                <a:solidFill>
                  <a:srgbClr val="FFC000"/>
                </a:solidFill>
                <a:latin typeface="Quattrocento Sans" panose="020B0502050000020003" pitchFamily="34" charset="0"/>
                <a:cs typeface="Calibri" panose="020F0502020204030204" pitchFamily="34" charset="0"/>
              </a:rPr>
              <a:t>; Court of Appeal Case 79/2020</a:t>
            </a:r>
          </a:p>
          <a:p>
            <a:pPr marL="0" indent="0"/>
            <a:r>
              <a:rPr lang="en-US" sz="2500" dirty="0">
                <a:solidFill>
                  <a:schemeClr val="bg2">
                    <a:lumMod val="20000"/>
                    <a:lumOff val="80000"/>
                  </a:schemeClr>
                </a:solidFill>
                <a:latin typeface="Quattrocento Sans" panose="020B0502050000020003" pitchFamily="34" charset="0"/>
                <a:cs typeface="Calibri" panose="020F0502020204030204" pitchFamily="34" charset="0"/>
              </a:rPr>
              <a:t>On November 29, 2019, Defendant arrived in Hong Kong by plane from Moscow, and customs officers seized 224 saiga </a:t>
            </a:r>
            <a:r>
              <a:rPr lang="en-US" sz="2500" b="1" u="sng" dirty="0">
                <a:solidFill>
                  <a:schemeClr val="accent5">
                    <a:lumMod val="60000"/>
                    <a:lumOff val="40000"/>
                  </a:schemeClr>
                </a:solidFill>
                <a:latin typeface="Quattrocento Sans" panose="020B0502050000020003" pitchFamily="34" charset="0"/>
                <a:cs typeface="Calibri" panose="020F0502020204030204" pitchFamily="34" charset="0"/>
              </a:rPr>
              <a:t>antelope horns </a:t>
            </a:r>
            <a:r>
              <a:rPr lang="en-US" sz="2500" dirty="0">
                <a:solidFill>
                  <a:schemeClr val="bg2">
                    <a:lumMod val="20000"/>
                    <a:lumOff val="80000"/>
                  </a:schemeClr>
                </a:solidFill>
                <a:latin typeface="Quattrocento Sans" panose="020B0502050000020003" pitchFamily="34" charset="0"/>
                <a:cs typeface="Calibri" panose="020F0502020204030204" pitchFamily="34" charset="0"/>
              </a:rPr>
              <a:t>weighing 49.9 kilograms from his luggage. The horns were valued at $US100,000 to $US140,000. </a:t>
            </a:r>
          </a:p>
          <a:p>
            <a:pPr marL="0" indent="0"/>
            <a:r>
              <a:rPr lang="en-HK" sz="2500" dirty="0">
                <a:solidFill>
                  <a:schemeClr val="bg2">
                    <a:lumMod val="20000"/>
                    <a:lumOff val="80000"/>
                  </a:schemeClr>
                </a:solidFill>
                <a:latin typeface="Quattrocento Sans" panose="020B0502050000020003" pitchFamily="34" charset="0"/>
                <a:cs typeface="Calibri" panose="020F0502020204030204" pitchFamily="34" charset="0"/>
              </a:rPr>
              <a:t>The Court ruled that the</a:t>
            </a:r>
            <a:r>
              <a:rPr lang="en-US" sz="2500" dirty="0">
                <a:solidFill>
                  <a:schemeClr val="bg2">
                    <a:lumMod val="20000"/>
                    <a:lumOff val="80000"/>
                  </a:schemeClr>
                </a:solidFill>
                <a:latin typeface="Quattrocento Sans" panose="020B0502050000020003" pitchFamily="34" charset="0"/>
                <a:cs typeface="Calibri" panose="020F0502020204030204" pitchFamily="34" charset="0"/>
              </a:rPr>
              <a:t> crime had a great impact on the survival rate of the saiga antelope and must be deterred. </a:t>
            </a:r>
          </a:p>
          <a:p>
            <a:pPr marL="0" indent="0"/>
            <a:endParaRPr lang="en-US" sz="2500" dirty="0">
              <a:solidFill>
                <a:schemeClr val="bg2">
                  <a:lumMod val="20000"/>
                  <a:lumOff val="80000"/>
                </a:schemeClr>
              </a:solidFill>
              <a:latin typeface="Quattrocento Sans" panose="020B0502050000020003" pitchFamily="34" charset="0"/>
              <a:cs typeface="Calibri" panose="020F0502020204030204" pitchFamily="34" charset="0"/>
            </a:endParaRPr>
          </a:p>
          <a:p>
            <a:pPr marL="0" indent="0"/>
            <a:r>
              <a:rPr lang="en-HK" sz="2500" dirty="0">
                <a:solidFill>
                  <a:schemeClr val="bg2">
                    <a:lumMod val="20000"/>
                    <a:lumOff val="80000"/>
                  </a:schemeClr>
                </a:solidFill>
                <a:latin typeface="Quattrocento Sans" panose="020B0502050000020003" pitchFamily="34" charset="0"/>
                <a:cs typeface="Calibri" panose="020F0502020204030204" pitchFamily="34" charset="0"/>
              </a:rPr>
              <a:t>The Court upheld the original sentence of 30 months’ imprisonment and warned that if smuggling of endangered species is not deterred the courts may impose higher sentences in the future.</a:t>
            </a:r>
          </a:p>
        </p:txBody>
      </p:sp>
      <p:sp>
        <p:nvSpPr>
          <p:cNvPr id="4" name="Slide Number Placeholder 3"/>
          <p:cNvSpPr>
            <a:spLocks noGrp="1"/>
          </p:cNvSpPr>
          <p:nvPr>
            <p:ph type="sldNum" sz="quarter" idx="12"/>
          </p:nvPr>
        </p:nvSpPr>
        <p:spPr/>
        <p:txBody>
          <a:bodyPr/>
          <a:lstStyle/>
          <a:p>
            <a:fld id="{D57F1E4F-1CFF-5643-939E-02111984F565}" type="slidenum">
              <a:rPr lang="en-US" smtClean="0"/>
              <a:t>21</a:t>
            </a:fld>
            <a:endParaRPr lang="en-US" dirty="0"/>
          </a:p>
        </p:txBody>
      </p:sp>
      <p:pic>
        <p:nvPicPr>
          <p:cNvPr id="2050" name="Picture 2" descr="https://lh4.googleusercontent.com/SjEXmgvq2uGHeWUjLt2ZximQmOobPf4hb-Ndn7JWF3TET1hjXh2i-9k-dkcwOV0Mll3njUO5ZAaBa4gT3fIp4leRwbbXoOPFq-11DAXzFhdRjYxLXuoPsxCRbWDybJIKsk0feqfb2qEmUXeegcF0J-TQtcBG6vN5kixcIRpoQGuI4tuMf-MKbvC5V0TlOyub0nPTeKRhY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88693" y="5097769"/>
            <a:ext cx="5986537" cy="42982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lh5.googleusercontent.com/T3myfv18-_Bn46RgtWbu38eCRHD5sZ4bkajJCt8pqBknpYSdRqLCHkAIw9toEbLPQsKI0Mj47vdAsmtdJvRFclapX4cEtQNuFfYWr0iXMXbXb4Qf7CfmnUbdUvQFDlczJXBdVsKis3D9KgNJMJemKiefST-SnxS6hZrfXRj5Sgkgyk29jlNBdmi0GlNfNwiWIQPAjVCV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1937" y="5098498"/>
            <a:ext cx="9202178" cy="4297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9585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A8C19-C2DF-2090-8818-3FF9E6968038}"/>
              </a:ext>
            </a:extLst>
          </p:cNvPr>
          <p:cNvSpPr>
            <a:spLocks noGrp="1"/>
          </p:cNvSpPr>
          <p:nvPr>
            <p:ph type="title"/>
          </p:nvPr>
        </p:nvSpPr>
        <p:spPr/>
        <p:txBody>
          <a:bodyPr>
            <a:normAutofit/>
          </a:bodyPr>
          <a:lstStyle/>
          <a:p>
            <a:r>
              <a:rPr lang="en-IN" sz="6000" dirty="0"/>
              <a:t>Judicial Training</a:t>
            </a:r>
          </a:p>
        </p:txBody>
      </p:sp>
      <p:sp>
        <p:nvSpPr>
          <p:cNvPr id="4" name="TextBox 3">
            <a:extLst>
              <a:ext uri="{FF2B5EF4-FFF2-40B4-BE49-F238E27FC236}">
                <a16:creationId xmlns:a16="http://schemas.microsoft.com/office/drawing/2014/main" id="{3046F968-1CAA-9625-E76A-0463D184DAB9}"/>
              </a:ext>
            </a:extLst>
          </p:cNvPr>
          <p:cNvSpPr txBox="1"/>
          <p:nvPr/>
        </p:nvSpPr>
        <p:spPr>
          <a:xfrm>
            <a:off x="1079026" y="2484996"/>
            <a:ext cx="16129948" cy="5016758"/>
          </a:xfrm>
          <a:prstGeom prst="rect">
            <a:avLst/>
          </a:prstGeom>
          <a:noFill/>
        </p:spPr>
        <p:txBody>
          <a:bodyPr wrap="square">
            <a:spAutoFit/>
          </a:bodyPr>
          <a:lstStyle/>
          <a:p>
            <a:pPr marL="0" indent="0">
              <a:buNone/>
            </a:pPr>
            <a:r>
              <a:rPr lang="en-HK" altLang="zh-TW" sz="3200" dirty="0">
                <a:solidFill>
                  <a:schemeClr val="bg1">
                    <a:lumMod val="20000"/>
                    <a:lumOff val="80000"/>
                  </a:schemeClr>
                </a:solidFill>
                <a:latin typeface="Quattrocento Sans" panose="020B0502050000020003" pitchFamily="34" charset="0"/>
              </a:rPr>
              <a:t>In 2018 with new maximum penalties, the Hong Kong Judicial Institute has sought guidance on the laws relating to wildlife crimes and the impact of these crimes. </a:t>
            </a:r>
          </a:p>
          <a:p>
            <a:endParaRPr lang="en-HK" altLang="zh-TW" sz="3200" dirty="0">
              <a:solidFill>
                <a:schemeClr val="bg1">
                  <a:lumMod val="20000"/>
                  <a:lumOff val="80000"/>
                </a:schemeClr>
              </a:solidFill>
              <a:latin typeface="Quattrocento Sans" panose="020B0502050000020003" pitchFamily="34" charset="0"/>
            </a:endParaRPr>
          </a:p>
          <a:p>
            <a:pPr marL="0" indent="0">
              <a:buNone/>
            </a:pPr>
            <a:r>
              <a:rPr lang="en-HK" altLang="zh-TW" sz="3200" dirty="0">
                <a:solidFill>
                  <a:schemeClr val="bg1">
                    <a:lumMod val="20000"/>
                    <a:lumOff val="80000"/>
                  </a:schemeClr>
                </a:solidFill>
                <a:latin typeface="Quattrocento Sans" panose="020B0502050000020003" pitchFamily="34" charset="0"/>
              </a:rPr>
              <a:t>Relevancy of harms caused to species and ecosystems recognised in HK in HKSAR v Wang (Hong Kong Court of Appeal 263/2014).</a:t>
            </a:r>
          </a:p>
          <a:p>
            <a:endParaRPr lang="en-HK" altLang="zh-TW" sz="3200" dirty="0">
              <a:solidFill>
                <a:schemeClr val="bg1">
                  <a:lumMod val="20000"/>
                  <a:lumOff val="80000"/>
                </a:schemeClr>
              </a:solidFill>
              <a:latin typeface="Quattrocento Sans" panose="020B0502050000020003" pitchFamily="34" charset="0"/>
            </a:endParaRPr>
          </a:p>
          <a:p>
            <a:pPr marL="0" indent="0">
              <a:buNone/>
            </a:pPr>
            <a:r>
              <a:rPr lang="en-HK" altLang="zh-TW" sz="3200" dirty="0">
                <a:solidFill>
                  <a:schemeClr val="bg1">
                    <a:lumMod val="20000"/>
                    <a:lumOff val="80000"/>
                  </a:schemeClr>
                </a:solidFill>
                <a:latin typeface="Quattrocento Sans" panose="020B0502050000020003" pitchFamily="34" charset="0"/>
              </a:rPr>
              <a:t>Need for harms to be described to judges in a way that </a:t>
            </a:r>
            <a:r>
              <a:rPr lang="en-HK" altLang="zh-TW" sz="3200" dirty="0">
                <a:solidFill>
                  <a:srgbClr val="FFC000"/>
                </a:solidFill>
                <a:latin typeface="Quattrocento Sans" panose="020B0502050000020003" pitchFamily="34" charset="0"/>
              </a:rPr>
              <a:t>provides reliable scientific evidence </a:t>
            </a:r>
            <a:r>
              <a:rPr lang="en-HK" altLang="zh-TW" sz="3200" dirty="0">
                <a:solidFill>
                  <a:schemeClr val="bg1">
                    <a:lumMod val="20000"/>
                    <a:lumOff val="80000"/>
                  </a:schemeClr>
                </a:solidFill>
                <a:latin typeface="Quattrocento Sans" panose="020B0502050000020003" pitchFamily="34" charset="0"/>
              </a:rPr>
              <a:t>without necessarily calling an expert witness: </a:t>
            </a:r>
            <a:r>
              <a:rPr lang="en-HK" altLang="zh-TW" sz="3200" dirty="0">
                <a:solidFill>
                  <a:srgbClr val="FFC000"/>
                </a:solidFill>
                <a:latin typeface="Quattrocento Sans" panose="020B0502050000020003" pitchFamily="34" charset="0"/>
              </a:rPr>
              <a:t>The SVIS initiative</a:t>
            </a:r>
            <a:r>
              <a:rPr lang="en-HK" altLang="zh-TW" sz="3200" dirty="0">
                <a:solidFill>
                  <a:schemeClr val="bg1">
                    <a:lumMod val="20000"/>
                    <a:lumOff val="80000"/>
                  </a:schemeClr>
                </a:solidFill>
                <a:latin typeface="Quattrocento Sans" panose="020B0502050000020003" pitchFamily="34" charset="0"/>
              </a:rPr>
              <a:t>. </a:t>
            </a:r>
          </a:p>
          <a:p>
            <a:pPr marL="0" indent="0">
              <a:buNone/>
            </a:pPr>
            <a:endParaRPr lang="en-US" altLang="zh-TW" sz="3200" dirty="0">
              <a:latin typeface="Quattrocento Sans" panose="020B0502050000020003" pitchFamily="34" charset="0"/>
            </a:endParaRPr>
          </a:p>
          <a:p>
            <a:pPr marL="0" indent="0">
              <a:buNone/>
            </a:pPr>
            <a:r>
              <a:rPr lang="en-US" sz="3200" b="1" dirty="0">
                <a:solidFill>
                  <a:schemeClr val="accent5">
                    <a:lumMod val="60000"/>
                    <a:lumOff val="40000"/>
                  </a:schemeClr>
                </a:solidFill>
                <a:latin typeface="Quattrocento Sans" panose="020B0502050000020003" pitchFamily="34" charset="0"/>
                <a:hlinkClick r:id="rId2">
                  <a:extLst>
                    <a:ext uri="{A12FA001-AC4F-418D-AE19-62706E023703}">
                      <ahyp:hlinkClr xmlns:ahyp="http://schemas.microsoft.com/office/drawing/2018/hyperlinkcolor" val="tx"/>
                    </a:ext>
                  </a:extLst>
                </a:hlinkClick>
              </a:rPr>
              <a:t>https://www.svis.law.hku.hk</a:t>
            </a:r>
            <a:endParaRPr lang="en-US" sz="3200" b="1" dirty="0">
              <a:solidFill>
                <a:schemeClr val="accent5">
                  <a:lumMod val="60000"/>
                  <a:lumOff val="40000"/>
                </a:schemeClr>
              </a:solidFill>
              <a:latin typeface="Quattrocento Sans" panose="020B0502050000020003" pitchFamily="34" charset="0"/>
            </a:endParaRPr>
          </a:p>
        </p:txBody>
      </p:sp>
      <p:pic>
        <p:nvPicPr>
          <p:cNvPr id="2052" name="Picture 4" descr="Global Initiatives - Illegal Wildlife Trade Projects: Combating the Illegal  Trade">
            <a:extLst>
              <a:ext uri="{FF2B5EF4-FFF2-40B4-BE49-F238E27FC236}">
                <a16:creationId xmlns:a16="http://schemas.microsoft.com/office/drawing/2014/main" id="{B55C476F-2EA9-C8EC-2CAC-57406A3118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9510" y="7006616"/>
            <a:ext cx="10676669" cy="2055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532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4240" y="520490"/>
            <a:ext cx="16539520" cy="1016419"/>
          </a:xfrm>
        </p:spPr>
        <p:txBody>
          <a:bodyPr>
            <a:normAutofit/>
          </a:bodyPr>
          <a:lstStyle/>
          <a:p>
            <a:r>
              <a:rPr lang="en-HK" dirty="0"/>
              <a:t>Developing the Species Victim Impact Statements</a:t>
            </a:r>
            <a:endParaRPr lang="en-US" dirty="0"/>
          </a:p>
        </p:txBody>
      </p:sp>
      <p:sp>
        <p:nvSpPr>
          <p:cNvPr id="3" name="Content Placeholder 2"/>
          <p:cNvSpPr>
            <a:spLocks noGrp="1"/>
          </p:cNvSpPr>
          <p:nvPr>
            <p:ph idx="1"/>
          </p:nvPr>
        </p:nvSpPr>
        <p:spPr>
          <a:xfrm>
            <a:off x="1052723" y="2111552"/>
            <a:ext cx="8910143" cy="7284493"/>
          </a:xfrm>
        </p:spPr>
        <p:txBody>
          <a:bodyPr>
            <a:normAutofit fontScale="92500" lnSpcReduction="10000"/>
          </a:bodyPr>
          <a:lstStyle/>
          <a:p>
            <a:pPr indent="-457200">
              <a:buClr>
                <a:srgbClr val="F8F8F8"/>
              </a:buClr>
              <a:buSzPct val="100000"/>
              <a:buFont typeface="Arial" panose="020B0604020202020204" pitchFamily="34" charset="0"/>
              <a:buChar char="•"/>
            </a:pPr>
            <a:r>
              <a:rPr lang="en-US" sz="3200" dirty="0">
                <a:solidFill>
                  <a:schemeClr val="bg1">
                    <a:lumMod val="20000"/>
                    <a:lumOff val="80000"/>
                  </a:schemeClr>
                </a:solidFill>
                <a:latin typeface="Quattrocento Sans" panose="020B0502050000020003" pitchFamily="34" charset="0"/>
              </a:rPr>
              <a:t>Drafted in accordance with established rules of evidence in criminal courts</a:t>
            </a:r>
          </a:p>
          <a:p>
            <a:pPr indent="-457200">
              <a:buClr>
                <a:srgbClr val="F8F8F8"/>
              </a:buClr>
              <a:buSzPct val="100000"/>
              <a:buFont typeface="Arial" panose="020B0604020202020204" pitchFamily="34" charset="0"/>
              <a:buChar char="•"/>
            </a:pPr>
            <a:endParaRPr lang="en-US" sz="3200" dirty="0">
              <a:solidFill>
                <a:schemeClr val="bg1">
                  <a:lumMod val="20000"/>
                  <a:lumOff val="80000"/>
                </a:schemeClr>
              </a:solidFill>
              <a:latin typeface="Quattrocento Sans" panose="020B0502050000020003" pitchFamily="34" charset="0"/>
            </a:endParaRPr>
          </a:p>
          <a:p>
            <a:pPr indent="-457200">
              <a:buClr>
                <a:srgbClr val="F8F8F8"/>
              </a:buClr>
              <a:buSzPct val="100000"/>
              <a:buFont typeface="Arial" panose="020B0604020202020204" pitchFamily="34" charset="0"/>
              <a:buChar char="•"/>
            </a:pPr>
            <a:r>
              <a:rPr lang="en-US" sz="3200" dirty="0">
                <a:solidFill>
                  <a:schemeClr val="bg1">
                    <a:lumMod val="20000"/>
                    <a:lumOff val="80000"/>
                  </a:schemeClr>
                </a:solidFill>
                <a:latin typeface="Quattrocento Sans" panose="020B0502050000020003" pitchFamily="34" charset="0"/>
              </a:rPr>
              <a:t>Provide prosecutors with </a:t>
            </a:r>
            <a:r>
              <a:rPr lang="en-US" sz="3200" dirty="0">
                <a:solidFill>
                  <a:srgbClr val="FFC000"/>
                </a:solidFill>
                <a:latin typeface="Quattrocento Sans" panose="020B0502050000020003" pitchFamily="34" charset="0"/>
              </a:rPr>
              <a:t>reliable and scientific data</a:t>
            </a:r>
            <a:r>
              <a:rPr lang="en-US" sz="3200" dirty="0">
                <a:solidFill>
                  <a:schemeClr val="bg1">
                    <a:lumMod val="20000"/>
                    <a:lumOff val="80000"/>
                  </a:schemeClr>
                </a:solidFill>
                <a:latin typeface="Quattrocento Sans" panose="020B0502050000020003" pitchFamily="34" charset="0"/>
              </a:rPr>
              <a:t> for use at trial and during case preparation</a:t>
            </a:r>
          </a:p>
          <a:p>
            <a:pPr indent="-457200">
              <a:buClr>
                <a:srgbClr val="F8F8F8"/>
              </a:buClr>
              <a:buSzPct val="100000"/>
              <a:buFont typeface="Arial" panose="020B0604020202020204" pitchFamily="34" charset="0"/>
              <a:buChar char="•"/>
            </a:pPr>
            <a:endParaRPr lang="en-US" sz="3200" dirty="0">
              <a:solidFill>
                <a:schemeClr val="bg1">
                  <a:lumMod val="20000"/>
                  <a:lumOff val="80000"/>
                </a:schemeClr>
              </a:solidFill>
              <a:latin typeface="Quattrocento Sans" panose="020B0502050000020003" pitchFamily="34" charset="0"/>
            </a:endParaRPr>
          </a:p>
          <a:p>
            <a:pPr indent="-457200">
              <a:buClr>
                <a:srgbClr val="F8F8F8"/>
              </a:buClr>
              <a:buSzPct val="100000"/>
              <a:buFont typeface="Arial" panose="020B0604020202020204" pitchFamily="34" charset="0"/>
              <a:buChar char="•"/>
            </a:pPr>
            <a:r>
              <a:rPr lang="en-US" sz="3200" dirty="0">
                <a:solidFill>
                  <a:schemeClr val="bg1">
                    <a:lumMod val="20000"/>
                    <a:lumOff val="80000"/>
                  </a:schemeClr>
                </a:solidFill>
                <a:latin typeface="Quattrocento Sans" panose="020B0502050000020003" pitchFamily="34" charset="0"/>
              </a:rPr>
              <a:t>Provide a </a:t>
            </a:r>
            <a:r>
              <a:rPr lang="en-US" sz="3200" dirty="0">
                <a:solidFill>
                  <a:srgbClr val="FFC000"/>
                </a:solidFill>
                <a:latin typeface="Quattrocento Sans" panose="020B0502050000020003" pitchFamily="34" charset="0"/>
              </a:rPr>
              <a:t>Standard format </a:t>
            </a:r>
            <a:r>
              <a:rPr lang="en-US" sz="3200" dirty="0">
                <a:solidFill>
                  <a:schemeClr val="bg1">
                    <a:lumMod val="20000"/>
                    <a:lumOff val="80000"/>
                  </a:schemeClr>
                </a:solidFill>
                <a:latin typeface="Quattrocento Sans" panose="020B0502050000020003" pitchFamily="34" charset="0"/>
              </a:rPr>
              <a:t>which allows data to be stored, reviewed and updated by our team at HKU and government departments</a:t>
            </a:r>
          </a:p>
          <a:p>
            <a:pPr indent="-457200">
              <a:buClr>
                <a:srgbClr val="F8F8F8"/>
              </a:buClr>
              <a:buSzPct val="100000"/>
              <a:buFont typeface="Arial" panose="020B0604020202020204" pitchFamily="34" charset="0"/>
              <a:buChar char="•"/>
            </a:pPr>
            <a:endParaRPr lang="en-US" sz="3200" dirty="0">
              <a:solidFill>
                <a:schemeClr val="bg1">
                  <a:lumMod val="20000"/>
                  <a:lumOff val="80000"/>
                </a:schemeClr>
              </a:solidFill>
              <a:latin typeface="Quattrocento Sans" panose="020B0502050000020003" pitchFamily="34" charset="0"/>
            </a:endParaRPr>
          </a:p>
          <a:p>
            <a:pPr indent="-457200">
              <a:buClr>
                <a:srgbClr val="F8F8F8"/>
              </a:buClr>
              <a:buSzPct val="100000"/>
              <a:buFont typeface="Arial" panose="020B0604020202020204" pitchFamily="34" charset="0"/>
              <a:buChar char="•"/>
            </a:pPr>
            <a:r>
              <a:rPr lang="en-US" sz="3200" dirty="0">
                <a:solidFill>
                  <a:schemeClr val="bg1">
                    <a:lumMod val="20000"/>
                    <a:lumOff val="80000"/>
                  </a:schemeClr>
                </a:solidFill>
                <a:latin typeface="Quattrocento Sans" panose="020B0502050000020003" pitchFamily="34" charset="0"/>
              </a:rPr>
              <a:t>Provides </a:t>
            </a:r>
            <a:r>
              <a:rPr lang="en-US" sz="3200" dirty="0">
                <a:solidFill>
                  <a:srgbClr val="FFC000"/>
                </a:solidFill>
                <a:latin typeface="Quattrocento Sans" panose="020B0502050000020003" pitchFamily="34" charset="0"/>
              </a:rPr>
              <a:t>information</a:t>
            </a:r>
            <a:r>
              <a:rPr lang="en-US" sz="3200" dirty="0">
                <a:solidFill>
                  <a:schemeClr val="bg1">
                    <a:lumMod val="20000"/>
                    <a:lumOff val="80000"/>
                  </a:schemeClr>
                </a:solidFill>
                <a:latin typeface="Quattrocento Sans" panose="020B0502050000020003" pitchFamily="34" charset="0"/>
              </a:rPr>
              <a:t> on common target species and species that regularly turn up in illegal wildlife trade </a:t>
            </a:r>
          </a:p>
          <a:p>
            <a:pPr indent="-457200">
              <a:buClr>
                <a:srgbClr val="F8F8F8"/>
              </a:buClr>
              <a:buSzPct val="100000"/>
              <a:buFont typeface="Arial" panose="020B0604020202020204" pitchFamily="34" charset="0"/>
              <a:buChar char="•"/>
            </a:pPr>
            <a:endParaRPr lang="en-US" sz="3200" dirty="0">
              <a:solidFill>
                <a:schemeClr val="bg1">
                  <a:lumMod val="20000"/>
                  <a:lumOff val="80000"/>
                </a:schemeClr>
              </a:solidFill>
              <a:latin typeface="Quattrocento Sans" panose="020B0502050000020003" pitchFamily="34" charset="0"/>
            </a:endParaRPr>
          </a:p>
          <a:p>
            <a:pPr indent="-457200">
              <a:buClr>
                <a:srgbClr val="F8F8F8"/>
              </a:buClr>
              <a:buSzPct val="100000"/>
              <a:buFont typeface="Arial" panose="020B0604020202020204" pitchFamily="34" charset="0"/>
              <a:buChar char="•"/>
            </a:pPr>
            <a:r>
              <a:rPr lang="en-US" sz="3200" dirty="0">
                <a:solidFill>
                  <a:schemeClr val="bg1">
                    <a:lumMod val="20000"/>
                    <a:lumOff val="80000"/>
                  </a:schemeClr>
                </a:solidFill>
                <a:latin typeface="Quattrocento Sans" panose="020B0502050000020003" pitchFamily="34" charset="0"/>
              </a:rPr>
              <a:t>Provide </a:t>
            </a:r>
            <a:r>
              <a:rPr lang="en-US" sz="3200" dirty="0">
                <a:solidFill>
                  <a:srgbClr val="FFC000"/>
                </a:solidFill>
                <a:latin typeface="Quattrocento Sans" panose="020B0502050000020003" pitchFamily="34" charset="0"/>
              </a:rPr>
              <a:t>evidence of impact </a:t>
            </a:r>
            <a:r>
              <a:rPr lang="en-US" sz="3200" dirty="0">
                <a:solidFill>
                  <a:schemeClr val="bg1">
                    <a:lumMod val="20000"/>
                    <a:lumOff val="80000"/>
                  </a:schemeClr>
                </a:solidFill>
                <a:latin typeface="Quattrocento Sans" panose="020B0502050000020003" pitchFamily="34" charset="0"/>
              </a:rPr>
              <a:t>on a particular species both within and outside the jurisdiction, and up to date trade values for species on the black market</a:t>
            </a:r>
            <a:endParaRPr lang="en-US" sz="4400" dirty="0">
              <a:latin typeface="Quattrocento Sans" panose="020B0502050000020003" pitchFamily="34" charset="0"/>
            </a:endParaRPr>
          </a:p>
        </p:txBody>
      </p:sp>
      <p:pic>
        <p:nvPicPr>
          <p:cNvPr id="3076" name="Picture 4">
            <a:extLst>
              <a:ext uri="{FF2B5EF4-FFF2-40B4-BE49-F238E27FC236}">
                <a16:creationId xmlns:a16="http://schemas.microsoft.com/office/drawing/2014/main" id="{C848BE1B-B126-D008-C159-20D31D886D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3376138" y="2111551"/>
            <a:ext cx="4233313" cy="501257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ED850FEF-DBC1-C342-7875-2AF747A795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31356" y="5753798"/>
            <a:ext cx="6343676" cy="3171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842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6538" y="499438"/>
            <a:ext cx="15321591" cy="1981200"/>
          </a:xfrm>
        </p:spPr>
        <p:txBody>
          <a:bodyPr>
            <a:normAutofit/>
          </a:bodyPr>
          <a:lstStyle/>
          <a:p>
            <a:r>
              <a:rPr lang="en-HK" dirty="0"/>
              <a:t>Content of the Species Victim Impact Statements</a:t>
            </a:r>
            <a:endParaRPr lang="en-US" dirty="0"/>
          </a:p>
        </p:txBody>
      </p:sp>
      <p:sp>
        <p:nvSpPr>
          <p:cNvPr id="3" name="Content Placeholder 2"/>
          <p:cNvSpPr>
            <a:spLocks noGrp="1"/>
          </p:cNvSpPr>
          <p:nvPr>
            <p:ph idx="1"/>
          </p:nvPr>
        </p:nvSpPr>
        <p:spPr>
          <a:xfrm>
            <a:off x="969166" y="1993373"/>
            <a:ext cx="11061038" cy="7402672"/>
          </a:xfrm>
        </p:spPr>
        <p:txBody>
          <a:bodyPr>
            <a:normAutofit lnSpcReduction="10000"/>
          </a:bodyPr>
          <a:lstStyle/>
          <a:p>
            <a:pPr>
              <a:lnSpc>
                <a:spcPct val="150000"/>
              </a:lnSpc>
              <a:buClr>
                <a:srgbClr val="F8F8F8"/>
              </a:buClr>
              <a:buSzPct val="100000"/>
              <a:buFont typeface="Arial" panose="020B0604020202020204" pitchFamily="34" charset="0"/>
              <a:buChar char="•"/>
            </a:pPr>
            <a:r>
              <a:rPr lang="en-US" sz="2800" dirty="0">
                <a:solidFill>
                  <a:schemeClr val="bg1">
                    <a:lumMod val="20000"/>
                    <a:lumOff val="80000"/>
                  </a:schemeClr>
                </a:solidFill>
                <a:latin typeface="Quattrocento Sans" panose="020B0502050000020003" pitchFamily="34" charset="0"/>
              </a:rPr>
              <a:t>Conservation status (IUCN Red Data list, CITES Appendix I or II, etc.) </a:t>
            </a:r>
          </a:p>
          <a:p>
            <a:pPr>
              <a:lnSpc>
                <a:spcPct val="150000"/>
              </a:lnSpc>
              <a:buClr>
                <a:srgbClr val="F8F8F8"/>
              </a:buClr>
              <a:buSzPct val="100000"/>
              <a:buFont typeface="Arial" panose="020B0604020202020204" pitchFamily="34" charset="0"/>
              <a:buChar char="•"/>
            </a:pPr>
            <a:r>
              <a:rPr lang="en-US" sz="2800" dirty="0">
                <a:solidFill>
                  <a:schemeClr val="bg1">
                    <a:lumMod val="20000"/>
                    <a:lumOff val="80000"/>
                  </a:schemeClr>
                </a:solidFill>
                <a:latin typeface="Quattrocento Sans" panose="020B0502050000020003" pitchFamily="34" charset="0"/>
              </a:rPr>
              <a:t>Ecosystem impacts (as a result of removal)</a:t>
            </a:r>
          </a:p>
          <a:p>
            <a:pPr>
              <a:lnSpc>
                <a:spcPct val="150000"/>
              </a:lnSpc>
              <a:buClr>
                <a:srgbClr val="F8F8F8"/>
              </a:buClr>
              <a:buSzPct val="100000"/>
              <a:buFont typeface="Arial" panose="020B0604020202020204" pitchFamily="34" charset="0"/>
              <a:buChar char="•"/>
            </a:pPr>
            <a:r>
              <a:rPr lang="en-US" sz="2800" dirty="0">
                <a:solidFill>
                  <a:schemeClr val="bg1">
                    <a:lumMod val="20000"/>
                    <a:lumOff val="80000"/>
                  </a:schemeClr>
                </a:solidFill>
                <a:latin typeface="Quattrocento Sans" panose="020B0502050000020003" pitchFamily="34" charset="0"/>
              </a:rPr>
              <a:t>Keystone species (potential tipping points)</a:t>
            </a:r>
          </a:p>
          <a:p>
            <a:pPr>
              <a:lnSpc>
                <a:spcPct val="150000"/>
              </a:lnSpc>
              <a:buClr>
                <a:srgbClr val="F8F8F8"/>
              </a:buClr>
              <a:buSzPct val="100000"/>
              <a:buFont typeface="Arial" panose="020B0604020202020204" pitchFamily="34" charset="0"/>
              <a:buChar char="•"/>
            </a:pPr>
            <a:r>
              <a:rPr lang="en-US" sz="2800" dirty="0">
                <a:solidFill>
                  <a:schemeClr val="bg1">
                    <a:lumMod val="20000"/>
                    <a:lumOff val="80000"/>
                  </a:schemeClr>
                </a:solidFill>
                <a:latin typeface="Quattrocento Sans" panose="020B0502050000020003" pitchFamily="34" charset="0"/>
              </a:rPr>
              <a:t>Community impacts (loss and exploitation, culture)</a:t>
            </a:r>
          </a:p>
          <a:p>
            <a:pPr>
              <a:lnSpc>
                <a:spcPct val="150000"/>
              </a:lnSpc>
              <a:buClr>
                <a:srgbClr val="F8F8F8"/>
              </a:buClr>
              <a:buSzPct val="100000"/>
              <a:buFont typeface="Arial" panose="020B0604020202020204" pitchFamily="34" charset="0"/>
              <a:buChar char="•"/>
            </a:pPr>
            <a:r>
              <a:rPr lang="en-US" sz="2800" dirty="0">
                <a:solidFill>
                  <a:schemeClr val="bg1">
                    <a:lumMod val="20000"/>
                    <a:lumOff val="80000"/>
                  </a:schemeClr>
                </a:solidFill>
                <a:latin typeface="Quattrocento Sans" panose="020B0502050000020003" pitchFamily="34" charset="0"/>
              </a:rPr>
              <a:t>Population depletion and future concerns (gene pools)</a:t>
            </a:r>
          </a:p>
          <a:p>
            <a:pPr>
              <a:lnSpc>
                <a:spcPct val="150000"/>
              </a:lnSpc>
              <a:buClr>
                <a:srgbClr val="F8F8F8"/>
              </a:buClr>
              <a:buSzPct val="100000"/>
              <a:buFont typeface="Arial" panose="020B0604020202020204" pitchFamily="34" charset="0"/>
              <a:buChar char="•"/>
            </a:pPr>
            <a:r>
              <a:rPr lang="en-US" sz="2800" dirty="0">
                <a:solidFill>
                  <a:schemeClr val="bg1">
                    <a:lumMod val="20000"/>
                    <a:lumOff val="80000"/>
                  </a:schemeClr>
                </a:solidFill>
                <a:latin typeface="Quattrocento Sans" panose="020B0502050000020003" pitchFamily="34" charset="0"/>
              </a:rPr>
              <a:t>Food chain effects (imbalance, commercial impacts)</a:t>
            </a:r>
          </a:p>
          <a:p>
            <a:pPr>
              <a:lnSpc>
                <a:spcPct val="150000"/>
              </a:lnSpc>
              <a:buClr>
                <a:srgbClr val="F8F8F8"/>
              </a:buClr>
              <a:buSzPct val="100000"/>
              <a:buFont typeface="Arial" panose="020B0604020202020204" pitchFamily="34" charset="0"/>
              <a:buChar char="•"/>
            </a:pPr>
            <a:r>
              <a:rPr lang="en-US" sz="2800" dirty="0">
                <a:solidFill>
                  <a:schemeClr val="bg1">
                    <a:lumMod val="20000"/>
                    <a:lumOff val="80000"/>
                  </a:schemeClr>
                </a:solidFill>
                <a:latin typeface="Quattrocento Sans" panose="020B0502050000020003" pitchFamily="34" charset="0"/>
              </a:rPr>
              <a:t>Monetary value on the black market (profit margins)</a:t>
            </a:r>
          </a:p>
          <a:p>
            <a:pPr>
              <a:lnSpc>
                <a:spcPct val="150000"/>
              </a:lnSpc>
              <a:buClr>
                <a:srgbClr val="F8F8F8"/>
              </a:buClr>
              <a:buSzPct val="100000"/>
              <a:buFont typeface="Arial" panose="020B0604020202020204" pitchFamily="34" charset="0"/>
              <a:buChar char="•"/>
            </a:pPr>
            <a:r>
              <a:rPr lang="en-US" sz="2800" dirty="0">
                <a:solidFill>
                  <a:schemeClr val="bg1">
                    <a:lumMod val="20000"/>
                    <a:lumOff val="80000"/>
                  </a:schemeClr>
                </a:solidFill>
                <a:latin typeface="Quattrocento Sans" panose="020B0502050000020003" pitchFamily="34" charset="0"/>
              </a:rPr>
              <a:t>Evidence of laundering of species (links with other crime) </a:t>
            </a:r>
          </a:p>
          <a:p>
            <a:pPr>
              <a:lnSpc>
                <a:spcPct val="150000"/>
              </a:lnSpc>
              <a:buClr>
                <a:srgbClr val="F8F8F8"/>
              </a:buClr>
              <a:buSzPct val="100000"/>
              <a:buFont typeface="Arial" panose="020B0604020202020204" pitchFamily="34" charset="0"/>
              <a:buChar char="•"/>
            </a:pPr>
            <a:r>
              <a:rPr lang="en-US" sz="2800" dirty="0">
                <a:solidFill>
                  <a:schemeClr val="bg1">
                    <a:lumMod val="20000"/>
                    <a:lumOff val="80000"/>
                  </a:schemeClr>
                </a:solidFill>
                <a:latin typeface="Quattrocento Sans" panose="020B0502050000020003" pitchFamily="34" charset="0"/>
              </a:rPr>
              <a:t>Welfare concerns regarding live species (mode of trafficking)</a:t>
            </a:r>
          </a:p>
          <a:p>
            <a:pPr>
              <a:lnSpc>
                <a:spcPct val="150000"/>
              </a:lnSpc>
              <a:buClr>
                <a:srgbClr val="F8F8F8"/>
              </a:buClr>
              <a:buSzPct val="100000"/>
              <a:buFont typeface="Arial" panose="020B0604020202020204" pitchFamily="34" charset="0"/>
              <a:buChar char="•"/>
            </a:pPr>
            <a:r>
              <a:rPr lang="en-US" sz="2800" dirty="0">
                <a:solidFill>
                  <a:schemeClr val="bg1">
                    <a:lumMod val="20000"/>
                    <a:lumOff val="80000"/>
                  </a:schemeClr>
                </a:solidFill>
                <a:latin typeface="Quattrocento Sans" panose="020B0502050000020003" pitchFamily="34" charset="0"/>
              </a:rPr>
              <a:t>Invasive Species concerns</a:t>
            </a:r>
          </a:p>
          <a:p>
            <a:pPr>
              <a:lnSpc>
                <a:spcPct val="150000"/>
              </a:lnSpc>
              <a:buClr>
                <a:srgbClr val="F8F8F8"/>
              </a:buClr>
              <a:buSzPct val="100000"/>
              <a:buFont typeface="Arial" panose="020B0604020202020204" pitchFamily="34" charset="0"/>
              <a:buChar char="•"/>
            </a:pPr>
            <a:r>
              <a:rPr lang="en-US" sz="2800" dirty="0">
                <a:solidFill>
                  <a:schemeClr val="bg1">
                    <a:lumMod val="20000"/>
                    <a:lumOff val="80000"/>
                  </a:schemeClr>
                </a:solidFill>
                <a:latin typeface="Quattrocento Sans" panose="020B0502050000020003" pitchFamily="34" charset="0"/>
              </a:rPr>
              <a:t>Disease and Pathogen concerns (welfare of individuals, human risk)</a:t>
            </a:r>
          </a:p>
          <a:p>
            <a:pPr>
              <a:lnSpc>
                <a:spcPct val="150000"/>
              </a:lnSpc>
              <a:buClr>
                <a:srgbClr val="F8F8F8"/>
              </a:buClr>
              <a:buSzPct val="100000"/>
              <a:buFont typeface="Arial" panose="020B0604020202020204" pitchFamily="34" charset="0"/>
              <a:buChar char="•"/>
            </a:pPr>
            <a:r>
              <a:rPr lang="en-HK" sz="2800" dirty="0">
                <a:solidFill>
                  <a:schemeClr val="bg1">
                    <a:lumMod val="20000"/>
                    <a:lumOff val="80000"/>
                  </a:schemeClr>
                </a:solidFill>
                <a:latin typeface="Quattrocento Sans" panose="020B0502050000020003" pitchFamily="34" charset="0"/>
              </a:rPr>
              <a:t>Forensic Tests available to assist prosecutions</a:t>
            </a:r>
            <a:endParaRPr lang="en-US" sz="1600" dirty="0">
              <a:latin typeface="Quattrocento Sans" panose="020B0502050000020003" pitchFamily="34" charset="0"/>
            </a:endParaRPr>
          </a:p>
          <a:p>
            <a:pPr>
              <a:buClr>
                <a:srgbClr val="F8F8F8"/>
              </a:buClr>
              <a:buSzPct val="100000"/>
            </a:pPr>
            <a:endParaRPr lang="en-US" sz="1600" dirty="0">
              <a:latin typeface="Quattrocento Sans" panose="020B0502050000020003" pitchFamily="34" charset="0"/>
            </a:endParaRPr>
          </a:p>
        </p:txBody>
      </p:sp>
      <p:pic>
        <p:nvPicPr>
          <p:cNvPr id="4098" name="Picture 2" descr="IUCN Red List - Wikipedia">
            <a:extLst>
              <a:ext uri="{FF2B5EF4-FFF2-40B4-BE49-F238E27FC236}">
                <a16:creationId xmlns:a16="http://schemas.microsoft.com/office/drawing/2014/main" id="{CE371F3B-665A-D21D-F4D5-B2454C76E9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73160" y="6374529"/>
            <a:ext cx="3249062" cy="302151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upporting Sustainable Trade of CITES Species - YouTube">
            <a:extLst>
              <a:ext uri="{FF2B5EF4-FFF2-40B4-BE49-F238E27FC236}">
                <a16:creationId xmlns:a16="http://schemas.microsoft.com/office/drawing/2014/main" id="{480AC0B2-5E7B-93B3-69DE-735BEAD681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612" b="12948"/>
          <a:stretch/>
        </p:blipFill>
        <p:spPr bwMode="auto">
          <a:xfrm>
            <a:off x="11065587" y="2734186"/>
            <a:ext cx="6542918" cy="365296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ITES logo | FWS.gov">
            <a:extLst>
              <a:ext uri="{FF2B5EF4-FFF2-40B4-BE49-F238E27FC236}">
                <a16:creationId xmlns:a16="http://schemas.microsoft.com/office/drawing/2014/main" id="{4D8BFC86-3E4A-897C-36B3-D919FE7E30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69481" y="2227090"/>
            <a:ext cx="2121981" cy="1515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998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a:extLst>
              <a:ext uri="{FF2B5EF4-FFF2-40B4-BE49-F238E27FC236}">
                <a16:creationId xmlns:a16="http://schemas.microsoft.com/office/drawing/2014/main" id="{4ECE20E4-04D7-7048-CBE4-A764824104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77252" y="2070883"/>
            <a:ext cx="4868334" cy="657092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11342" y="551836"/>
            <a:ext cx="17265316" cy="1301166"/>
          </a:xfrm>
        </p:spPr>
        <p:txBody>
          <a:bodyPr>
            <a:noAutofit/>
          </a:bodyPr>
          <a:lstStyle/>
          <a:p>
            <a:r>
              <a:rPr lang="en-HK" sz="4800" dirty="0"/>
              <a:t>Introducing information from Species Victim Impact Statements</a:t>
            </a:r>
            <a:br>
              <a:rPr lang="en-HK" sz="4800" dirty="0"/>
            </a:br>
            <a:endParaRPr lang="en-US" sz="4800" dirty="0"/>
          </a:p>
        </p:txBody>
      </p:sp>
      <p:sp>
        <p:nvSpPr>
          <p:cNvPr id="3" name="Content Placeholder 2"/>
          <p:cNvSpPr>
            <a:spLocks noGrp="1"/>
          </p:cNvSpPr>
          <p:nvPr>
            <p:ph idx="1"/>
          </p:nvPr>
        </p:nvSpPr>
        <p:spPr>
          <a:xfrm>
            <a:off x="1206222" y="2316393"/>
            <a:ext cx="8084573" cy="7032323"/>
          </a:xfrm>
        </p:spPr>
        <p:txBody>
          <a:bodyPr>
            <a:normAutofit/>
          </a:bodyPr>
          <a:lstStyle/>
          <a:p>
            <a:pPr marL="685800" indent="-457200">
              <a:buClr>
                <a:srgbClr val="F8F8F8"/>
              </a:buClr>
              <a:buSzPct val="100000"/>
              <a:buFont typeface="Arial" panose="020B0604020202020204" pitchFamily="34" charset="0"/>
              <a:buChar char="•"/>
            </a:pPr>
            <a:r>
              <a:rPr lang="en-HK" sz="3200" dirty="0">
                <a:solidFill>
                  <a:schemeClr val="bg1">
                    <a:lumMod val="20000"/>
                    <a:lumOff val="80000"/>
                  </a:schemeClr>
                </a:solidFill>
                <a:latin typeface="Quattrocento Sans" panose="020B0502050000020003" pitchFamily="34" charset="0"/>
              </a:rPr>
              <a:t>Through use by Prosecutors in Opening Statements for a contested trial</a:t>
            </a:r>
          </a:p>
          <a:p>
            <a:pPr marL="685800" indent="-457200">
              <a:buClr>
                <a:srgbClr val="F8F8F8"/>
              </a:buClr>
              <a:buSzPct val="100000"/>
              <a:buFont typeface="Arial" panose="020B0604020202020204" pitchFamily="34" charset="0"/>
              <a:buChar char="•"/>
            </a:pPr>
            <a:endParaRPr lang="en-HK" sz="3200" dirty="0">
              <a:solidFill>
                <a:schemeClr val="bg1">
                  <a:lumMod val="20000"/>
                  <a:lumOff val="80000"/>
                </a:schemeClr>
              </a:solidFill>
              <a:latin typeface="Quattrocento Sans" panose="020B0502050000020003" pitchFamily="34" charset="0"/>
            </a:endParaRPr>
          </a:p>
          <a:p>
            <a:pPr marL="685800" indent="-457200">
              <a:buClr>
                <a:srgbClr val="F8F8F8"/>
              </a:buClr>
              <a:buSzPct val="100000"/>
              <a:buFont typeface="Arial" panose="020B0604020202020204" pitchFamily="34" charset="0"/>
              <a:buChar char="•"/>
            </a:pPr>
            <a:r>
              <a:rPr lang="en-HK" sz="3200" dirty="0">
                <a:solidFill>
                  <a:schemeClr val="bg1">
                    <a:lumMod val="20000"/>
                    <a:lumOff val="80000"/>
                  </a:schemeClr>
                </a:solidFill>
                <a:latin typeface="Quattrocento Sans" panose="020B0502050000020003" pitchFamily="34" charset="0"/>
              </a:rPr>
              <a:t>As agreed material in a trial or plea of guilty</a:t>
            </a:r>
          </a:p>
          <a:p>
            <a:pPr indent="-457200">
              <a:buClr>
                <a:srgbClr val="F8F8F8"/>
              </a:buClr>
              <a:buSzPct val="100000"/>
              <a:buFont typeface="Arial" panose="020B0604020202020204" pitchFamily="34" charset="0"/>
              <a:buChar char="•"/>
            </a:pPr>
            <a:endParaRPr lang="en-HK" sz="3200" dirty="0">
              <a:solidFill>
                <a:schemeClr val="bg1">
                  <a:lumMod val="20000"/>
                  <a:lumOff val="80000"/>
                </a:schemeClr>
              </a:solidFill>
              <a:latin typeface="Quattrocento Sans" panose="020B0502050000020003" pitchFamily="34" charset="0"/>
            </a:endParaRPr>
          </a:p>
          <a:p>
            <a:pPr marL="685800" indent="-457200">
              <a:buClr>
                <a:srgbClr val="F8F8F8"/>
              </a:buClr>
              <a:buSzPct val="100000"/>
              <a:buFont typeface="Arial" panose="020B0604020202020204" pitchFamily="34" charset="0"/>
              <a:buChar char="•"/>
            </a:pPr>
            <a:r>
              <a:rPr lang="en-HK" sz="3200" dirty="0">
                <a:solidFill>
                  <a:schemeClr val="bg1">
                    <a:lumMod val="20000"/>
                    <a:lumOff val="80000"/>
                  </a:schemeClr>
                </a:solidFill>
                <a:latin typeface="Quattrocento Sans" panose="020B0502050000020003" pitchFamily="34" charset="0"/>
              </a:rPr>
              <a:t>Through direct handing up of the SVIS to judges to inform their sentencing</a:t>
            </a:r>
          </a:p>
          <a:p>
            <a:pPr indent="-457200">
              <a:buClr>
                <a:srgbClr val="F8F8F8"/>
              </a:buClr>
              <a:buSzPct val="100000"/>
              <a:buFont typeface="Arial" panose="020B0604020202020204" pitchFamily="34" charset="0"/>
              <a:buChar char="•"/>
            </a:pPr>
            <a:endParaRPr lang="en-HK" sz="3200" dirty="0">
              <a:solidFill>
                <a:schemeClr val="bg1">
                  <a:lumMod val="20000"/>
                  <a:lumOff val="80000"/>
                </a:schemeClr>
              </a:solidFill>
              <a:latin typeface="Quattrocento Sans" panose="020B0502050000020003" pitchFamily="34" charset="0"/>
            </a:endParaRPr>
          </a:p>
          <a:p>
            <a:pPr marL="685800" indent="-457200">
              <a:buClr>
                <a:srgbClr val="F8F8F8"/>
              </a:buClr>
              <a:buSzPct val="100000"/>
              <a:buFont typeface="Arial" panose="020B0604020202020204" pitchFamily="34" charset="0"/>
              <a:buChar char="•"/>
            </a:pPr>
            <a:r>
              <a:rPr lang="en-HK" sz="3200" dirty="0">
                <a:solidFill>
                  <a:schemeClr val="bg1">
                    <a:lumMod val="20000"/>
                    <a:lumOff val="80000"/>
                  </a:schemeClr>
                </a:solidFill>
                <a:latin typeface="Quattrocento Sans" panose="020B0502050000020003" pitchFamily="34" charset="0"/>
              </a:rPr>
              <a:t>Through calling the expert witnesses listed in the last section of each SVIS. </a:t>
            </a:r>
          </a:p>
          <a:p>
            <a:pPr marL="685800" indent="-457200">
              <a:buClr>
                <a:srgbClr val="F8F8F8"/>
              </a:buClr>
              <a:buSzPct val="100000"/>
              <a:buFont typeface="Arial" panose="020B0604020202020204" pitchFamily="34" charset="0"/>
              <a:buChar char="•"/>
            </a:pPr>
            <a:endParaRPr lang="en-HK" sz="3200" dirty="0">
              <a:solidFill>
                <a:schemeClr val="bg1">
                  <a:lumMod val="20000"/>
                  <a:lumOff val="80000"/>
                </a:schemeClr>
              </a:solidFill>
              <a:latin typeface="Quattrocento Sans" panose="020B0502050000020003" pitchFamily="34" charset="0"/>
            </a:endParaRPr>
          </a:p>
          <a:p>
            <a:pPr marL="685800" indent="-457200">
              <a:buClr>
                <a:srgbClr val="F8F8F8"/>
              </a:buClr>
              <a:buSzPct val="100000"/>
              <a:buFont typeface="Arial" panose="020B0604020202020204" pitchFamily="34" charset="0"/>
              <a:buChar char="•"/>
            </a:pPr>
            <a:r>
              <a:rPr lang="en-HK" sz="3200" dirty="0">
                <a:solidFill>
                  <a:schemeClr val="bg1">
                    <a:lumMod val="20000"/>
                    <a:lumOff val="80000"/>
                  </a:schemeClr>
                </a:solidFill>
                <a:latin typeface="Quattrocento Sans" panose="020B0502050000020003" pitchFamily="34" charset="0"/>
              </a:rPr>
              <a:t>All experts listed have agreed to provide expert evidence, if requested to do so</a:t>
            </a:r>
          </a:p>
        </p:txBody>
      </p:sp>
      <p:pic>
        <p:nvPicPr>
          <p:cNvPr id="5126" name="Picture 6" descr="Rights of a Witness in India - either/view">
            <a:extLst>
              <a:ext uri="{FF2B5EF4-FFF2-40B4-BE49-F238E27FC236}">
                <a16:creationId xmlns:a16="http://schemas.microsoft.com/office/drawing/2014/main" id="{CF6A4161-C0B7-EAC5-A146-CF6F263071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3456" y="5356344"/>
            <a:ext cx="5945163" cy="3992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21936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Dropbox\Prosecution briefs\413px-Pangolin_borne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339807" y="1817360"/>
            <a:ext cx="3561208" cy="680627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p:cNvGraphicFramePr>
            <a:graphicFrameLocks noGrp="1"/>
          </p:cNvGraphicFramePr>
          <p:nvPr>
            <p:extLst>
              <p:ext uri="{D42A27DB-BD31-4B8C-83A1-F6EECF244321}">
                <p14:modId xmlns:p14="http://schemas.microsoft.com/office/powerpoint/2010/main" val="3740318669"/>
              </p:ext>
            </p:extLst>
          </p:nvPr>
        </p:nvGraphicFramePr>
        <p:xfrm>
          <a:off x="7829551" y="2014630"/>
          <a:ext cx="9467850" cy="7402834"/>
        </p:xfrm>
        <a:graphic>
          <a:graphicData uri="http://schemas.openxmlformats.org/drawingml/2006/table">
            <a:tbl>
              <a:tblPr/>
              <a:tblGrid>
                <a:gridCol w="2118453">
                  <a:extLst>
                    <a:ext uri="{9D8B030D-6E8A-4147-A177-3AD203B41FA5}">
                      <a16:colId xmlns:a16="http://schemas.microsoft.com/office/drawing/2014/main" val="20000"/>
                    </a:ext>
                  </a:extLst>
                </a:gridCol>
                <a:gridCol w="7349397">
                  <a:extLst>
                    <a:ext uri="{9D8B030D-6E8A-4147-A177-3AD203B41FA5}">
                      <a16:colId xmlns:a16="http://schemas.microsoft.com/office/drawing/2014/main" val="20001"/>
                    </a:ext>
                  </a:extLst>
                </a:gridCol>
              </a:tblGrid>
              <a:tr h="1582304">
                <a:tc>
                  <a:txBody>
                    <a:bodyPr/>
                    <a:lstStyle/>
                    <a:p>
                      <a:pPr rtl="0" fontAlgn="t">
                        <a:spcBef>
                          <a:spcPts val="0"/>
                        </a:spcBef>
                        <a:spcAft>
                          <a:spcPts val="0"/>
                        </a:spcAft>
                      </a:pPr>
                      <a:r>
                        <a:rPr lang="en-US" sz="2500" b="1" i="0" u="none" strike="noStrike" dirty="0">
                          <a:solidFill>
                            <a:srgbClr val="FFC000"/>
                          </a:solidFill>
                          <a:effectLst/>
                          <a:latin typeface="Quattrocento Sans" panose="020B0502050000020003" pitchFamily="34" charset="0"/>
                          <a:cs typeface="Calibri" panose="020F0502020204030204" pitchFamily="34" charset="0"/>
                        </a:rPr>
                        <a:t>Scientific Name</a:t>
                      </a:r>
                      <a:endParaRPr lang="en-US" sz="2500" b="1" dirty="0">
                        <a:solidFill>
                          <a:srgbClr val="FFC000"/>
                        </a:solidFill>
                        <a:effectLst/>
                        <a:latin typeface="Quattrocento Sans" panose="020B0502050000020003" pitchFamily="34" charset="0"/>
                        <a:cs typeface="Calibri" panose="020F0502020204030204" pitchFamily="34" charset="0"/>
                      </a:endParaRPr>
                    </a:p>
                  </a:txBody>
                  <a:tcPr marL="101876" marR="101876" marT="67917" marB="679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t">
                        <a:spcBef>
                          <a:spcPts val="0"/>
                        </a:spcBef>
                        <a:spcAft>
                          <a:spcPts val="0"/>
                        </a:spcAft>
                      </a:pPr>
                      <a:r>
                        <a:rPr lang="en-US" sz="2500" b="0" i="1" u="none" strike="noStrike" dirty="0">
                          <a:solidFill>
                            <a:schemeClr val="bg1">
                              <a:lumMod val="20000"/>
                              <a:lumOff val="80000"/>
                            </a:schemeClr>
                          </a:solidFill>
                          <a:effectLst/>
                          <a:latin typeface="Quattrocento Sans" panose="020B0502050000020003" pitchFamily="34" charset="0"/>
                          <a:cs typeface="Calibri" panose="020F0502020204030204" pitchFamily="34" charset="0"/>
                        </a:rPr>
                        <a:t>Manis </a:t>
                      </a:r>
                      <a:r>
                        <a:rPr lang="en-US" sz="2500" b="0" i="1" u="none" strike="noStrike" dirty="0" err="1">
                          <a:solidFill>
                            <a:schemeClr val="bg1">
                              <a:lumMod val="20000"/>
                              <a:lumOff val="80000"/>
                            </a:schemeClr>
                          </a:solidFill>
                          <a:effectLst/>
                          <a:latin typeface="Quattrocento Sans" panose="020B0502050000020003" pitchFamily="34" charset="0"/>
                          <a:cs typeface="Calibri" panose="020F0502020204030204" pitchFamily="34" charset="0"/>
                        </a:rPr>
                        <a:t>javanica</a:t>
                      </a:r>
                      <a:endParaRPr lang="en-US" sz="2500" b="0" i="1" u="none" strike="noStrike" dirty="0">
                        <a:solidFill>
                          <a:schemeClr val="bg1">
                            <a:lumMod val="20000"/>
                            <a:lumOff val="80000"/>
                          </a:schemeClr>
                        </a:solidFill>
                        <a:effectLst/>
                        <a:latin typeface="Quattrocento Sans" panose="020B0502050000020003" pitchFamily="34" charset="0"/>
                        <a:cs typeface="Calibri" panose="020F0502020204030204" pitchFamily="34" charset="0"/>
                      </a:endParaRPr>
                    </a:p>
                    <a:p>
                      <a:pPr rtl="0" fontAlgn="t">
                        <a:spcBef>
                          <a:spcPts val="0"/>
                        </a:spcBef>
                        <a:spcAft>
                          <a:spcPts val="0"/>
                        </a:spcAft>
                      </a:pPr>
                      <a:endParaRPr lang="en-US" sz="2500" dirty="0">
                        <a:solidFill>
                          <a:schemeClr val="bg1">
                            <a:lumMod val="20000"/>
                            <a:lumOff val="80000"/>
                          </a:schemeClr>
                        </a:solidFill>
                        <a:effectLst/>
                        <a:latin typeface="Quattrocento Sans" panose="020B0502050000020003" pitchFamily="34" charset="0"/>
                        <a:cs typeface="Calibri" panose="020F0502020204030204" pitchFamily="34" charset="0"/>
                      </a:endParaRPr>
                    </a:p>
                    <a:p>
                      <a:pPr rtl="0"/>
                      <a:r>
                        <a:rPr lang="en-US" sz="2500" b="1" i="0" u="none" strike="noStrike" kern="1200" dirty="0">
                          <a:solidFill>
                            <a:schemeClr val="bg1">
                              <a:lumMod val="20000"/>
                              <a:lumOff val="80000"/>
                            </a:schemeClr>
                          </a:solidFill>
                          <a:effectLst/>
                          <a:latin typeface="Quattrocento Sans" panose="020B0502050000020003" pitchFamily="34" charset="0"/>
                          <a:ea typeface="+mn-ea"/>
                          <a:cs typeface="Calibri" panose="020F0502020204030204" pitchFamily="34" charset="0"/>
                        </a:rPr>
                        <a:t>The Sunda Pangolin was transferred from CITES Appendix II to Appendix I in 2017.</a:t>
                      </a:r>
                    </a:p>
                  </a:txBody>
                  <a:tcPr marL="101876" marR="101876" marT="67917" marB="679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99332">
                <a:tc>
                  <a:txBody>
                    <a:bodyPr/>
                    <a:lstStyle/>
                    <a:p>
                      <a:pPr rtl="0" fontAlgn="t">
                        <a:spcBef>
                          <a:spcPts val="0"/>
                        </a:spcBef>
                        <a:spcAft>
                          <a:spcPts val="0"/>
                        </a:spcAft>
                      </a:pPr>
                      <a:r>
                        <a:rPr lang="en-US" sz="2500" b="1" i="0" u="none" strike="noStrike" dirty="0">
                          <a:solidFill>
                            <a:srgbClr val="FFC000"/>
                          </a:solidFill>
                          <a:effectLst/>
                          <a:latin typeface="Quattrocento Sans" panose="020B0502050000020003" pitchFamily="34" charset="0"/>
                          <a:cs typeface="Calibri" panose="020F0502020204030204" pitchFamily="34" charset="0"/>
                        </a:rPr>
                        <a:t>Common Name(s)</a:t>
                      </a:r>
                      <a:endParaRPr lang="en-US" sz="2500" b="1" dirty="0">
                        <a:solidFill>
                          <a:srgbClr val="FFC000"/>
                        </a:solidFill>
                        <a:effectLst/>
                        <a:latin typeface="Quattrocento Sans" panose="020B0502050000020003" pitchFamily="34" charset="0"/>
                        <a:cs typeface="Calibri" panose="020F0502020204030204" pitchFamily="34" charset="0"/>
                      </a:endParaRPr>
                    </a:p>
                  </a:txBody>
                  <a:tcPr marL="101876" marR="101876" marT="67917" marB="679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t">
                        <a:spcBef>
                          <a:spcPts val="0"/>
                        </a:spcBef>
                        <a:spcAft>
                          <a:spcPts val="0"/>
                        </a:spcAft>
                      </a:pPr>
                      <a:r>
                        <a:rPr lang="en-US" sz="2500" b="0" i="0" u="none" strike="noStrike" dirty="0">
                          <a:solidFill>
                            <a:schemeClr val="bg1">
                              <a:lumMod val="20000"/>
                              <a:lumOff val="80000"/>
                            </a:schemeClr>
                          </a:solidFill>
                          <a:effectLst/>
                          <a:latin typeface="Quattrocento Sans" panose="020B0502050000020003" pitchFamily="34" charset="0"/>
                          <a:cs typeface="Calibri" panose="020F0502020204030204" pitchFamily="34" charset="0"/>
                        </a:rPr>
                        <a:t>Sunda Pangolin, Malayan Pangolin (English)</a:t>
                      </a:r>
                      <a:endParaRPr lang="en-US" sz="2500" dirty="0">
                        <a:solidFill>
                          <a:schemeClr val="bg1">
                            <a:lumMod val="20000"/>
                            <a:lumOff val="80000"/>
                          </a:schemeClr>
                        </a:solidFill>
                        <a:effectLst/>
                        <a:latin typeface="Quattrocento Sans" panose="020B0502050000020003" pitchFamily="34" charset="0"/>
                        <a:cs typeface="Calibri" panose="020F0502020204030204" pitchFamily="34" charset="0"/>
                      </a:endParaRPr>
                    </a:p>
                    <a:p>
                      <a:pPr rtl="0" fontAlgn="t">
                        <a:spcBef>
                          <a:spcPts val="0"/>
                        </a:spcBef>
                        <a:spcAft>
                          <a:spcPts val="0"/>
                        </a:spcAft>
                      </a:pPr>
                      <a:r>
                        <a:rPr lang="ja-JP" altLang="en-US" sz="2500" b="0" i="0" u="none" strike="noStrike" dirty="0">
                          <a:solidFill>
                            <a:schemeClr val="bg1">
                              <a:lumMod val="20000"/>
                              <a:lumOff val="80000"/>
                            </a:schemeClr>
                          </a:solidFill>
                          <a:effectLst/>
                          <a:latin typeface="Quattrocento Sans" panose="020B0502050000020003" pitchFamily="34" charset="0"/>
                          <a:cs typeface="Calibri" panose="020F0502020204030204" pitchFamily="34" charset="0"/>
                        </a:rPr>
                        <a:t>馬來穿山甲</a:t>
                      </a:r>
                      <a:r>
                        <a:rPr lang="en-US" altLang="ja-JP" sz="2500" b="0" i="0" u="none" strike="noStrike" dirty="0">
                          <a:solidFill>
                            <a:schemeClr val="bg1">
                              <a:lumMod val="20000"/>
                              <a:lumOff val="80000"/>
                            </a:schemeClr>
                          </a:solidFill>
                          <a:effectLst/>
                          <a:latin typeface="Quattrocento Sans" panose="020B0502050000020003" pitchFamily="34" charset="0"/>
                          <a:cs typeface="Calibri" panose="020F0502020204030204" pitchFamily="34" charset="0"/>
                        </a:rPr>
                        <a:t>, </a:t>
                      </a:r>
                      <a:r>
                        <a:rPr lang="ja-JP" altLang="en-US" sz="2500" b="0" i="0" u="none" strike="noStrike" dirty="0">
                          <a:solidFill>
                            <a:schemeClr val="bg1">
                              <a:lumMod val="20000"/>
                              <a:lumOff val="80000"/>
                            </a:schemeClr>
                          </a:solidFill>
                          <a:effectLst/>
                          <a:latin typeface="Quattrocento Sans" panose="020B0502050000020003" pitchFamily="34" charset="0"/>
                          <a:cs typeface="Calibri" panose="020F0502020204030204" pitchFamily="34" charset="0"/>
                        </a:rPr>
                        <a:t>爪哇穿山甲 </a:t>
                      </a:r>
                      <a:r>
                        <a:rPr lang="en-US" altLang="ja-JP" sz="2500" b="0" i="0" u="none" strike="noStrike" dirty="0">
                          <a:solidFill>
                            <a:schemeClr val="bg1">
                              <a:lumMod val="20000"/>
                              <a:lumOff val="80000"/>
                            </a:schemeClr>
                          </a:solidFill>
                          <a:effectLst/>
                          <a:latin typeface="Quattrocento Sans" panose="020B0502050000020003" pitchFamily="34" charset="0"/>
                          <a:cs typeface="Calibri" panose="020F0502020204030204" pitchFamily="34" charset="0"/>
                        </a:rPr>
                        <a:t>(</a:t>
                      </a:r>
                      <a:r>
                        <a:rPr lang="en-US" sz="2500" b="0" i="0" u="none" strike="noStrike" dirty="0">
                          <a:solidFill>
                            <a:schemeClr val="bg1">
                              <a:lumMod val="20000"/>
                              <a:lumOff val="80000"/>
                            </a:schemeClr>
                          </a:solidFill>
                          <a:effectLst/>
                          <a:latin typeface="Quattrocento Sans" panose="020B0502050000020003" pitchFamily="34" charset="0"/>
                          <a:cs typeface="Calibri" panose="020F0502020204030204" pitchFamily="34" charset="0"/>
                        </a:rPr>
                        <a:t>Chinese)</a:t>
                      </a:r>
                    </a:p>
                  </a:txBody>
                  <a:tcPr marL="101876" marR="101876" marT="67917" marB="679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569829">
                <a:tc>
                  <a:txBody>
                    <a:bodyPr/>
                    <a:lstStyle/>
                    <a:p>
                      <a:pPr rtl="0" fontAlgn="t">
                        <a:spcBef>
                          <a:spcPts val="0"/>
                        </a:spcBef>
                        <a:spcAft>
                          <a:spcPts val="0"/>
                        </a:spcAft>
                      </a:pPr>
                      <a:r>
                        <a:rPr lang="en-US" sz="2500" b="1" i="0" u="none" strike="noStrike" dirty="0">
                          <a:solidFill>
                            <a:srgbClr val="FFC000"/>
                          </a:solidFill>
                          <a:effectLst/>
                          <a:latin typeface="Quattrocento Sans" panose="020B0502050000020003" pitchFamily="34" charset="0"/>
                          <a:cs typeface="Calibri" panose="020F0502020204030204" pitchFamily="34" charset="0"/>
                        </a:rPr>
                        <a:t>Specimens Description</a:t>
                      </a:r>
                      <a:endParaRPr lang="en-US" sz="2500" b="1" dirty="0">
                        <a:solidFill>
                          <a:srgbClr val="FFC000"/>
                        </a:solidFill>
                        <a:effectLst/>
                        <a:latin typeface="Quattrocento Sans" panose="020B0502050000020003" pitchFamily="34" charset="0"/>
                        <a:cs typeface="Calibri" panose="020F0502020204030204" pitchFamily="34" charset="0"/>
                      </a:endParaRPr>
                    </a:p>
                    <a:p>
                      <a:pPr rtl="0" fontAlgn="t">
                        <a:spcBef>
                          <a:spcPts val="0"/>
                        </a:spcBef>
                        <a:spcAft>
                          <a:spcPts val="0"/>
                        </a:spcAft>
                      </a:pPr>
                      <a:r>
                        <a:rPr lang="en-US" sz="2500" b="1" i="0" u="none" strike="noStrike" dirty="0">
                          <a:solidFill>
                            <a:srgbClr val="FFC000"/>
                          </a:solidFill>
                          <a:effectLst/>
                          <a:latin typeface="Quattrocento Sans" panose="020B0502050000020003" pitchFamily="34" charset="0"/>
                          <a:cs typeface="Calibri" panose="020F0502020204030204" pitchFamily="34" charset="0"/>
                        </a:rPr>
                        <a:t>e.g. live, skin, carcass</a:t>
                      </a:r>
                      <a:endParaRPr lang="en-US" sz="2500" b="1" dirty="0">
                        <a:solidFill>
                          <a:srgbClr val="FFC000"/>
                        </a:solidFill>
                        <a:effectLst/>
                        <a:latin typeface="Quattrocento Sans" panose="020B0502050000020003" pitchFamily="34" charset="0"/>
                        <a:cs typeface="Calibri" panose="020F0502020204030204" pitchFamily="34" charset="0"/>
                      </a:endParaRPr>
                    </a:p>
                  </a:txBody>
                  <a:tcPr marL="101876" marR="101876" marT="67917" marB="679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t">
                        <a:spcBef>
                          <a:spcPts val="0"/>
                        </a:spcBef>
                        <a:spcAft>
                          <a:spcPts val="0"/>
                        </a:spcAft>
                      </a:pPr>
                      <a:r>
                        <a:rPr lang="en-US" sz="2500" b="0" i="0" u="none" strike="noStrike" dirty="0">
                          <a:solidFill>
                            <a:schemeClr val="bg1">
                              <a:lumMod val="20000"/>
                              <a:lumOff val="80000"/>
                            </a:schemeClr>
                          </a:solidFill>
                          <a:effectLst/>
                          <a:latin typeface="Quattrocento Sans" panose="020B0502050000020003" pitchFamily="34" charset="0"/>
                          <a:cs typeface="Calibri" panose="020F0502020204030204" pitchFamily="34" charset="0"/>
                        </a:rPr>
                        <a:t>In trade as separate body scales, live animals, skins, frozen carcasses and sometimes stuffed specimens and trinkets/souvenirs</a:t>
                      </a:r>
                      <a:endParaRPr lang="en-US" sz="2500" dirty="0">
                        <a:solidFill>
                          <a:schemeClr val="bg1">
                            <a:lumMod val="20000"/>
                            <a:lumOff val="80000"/>
                          </a:schemeClr>
                        </a:solidFill>
                        <a:effectLst/>
                        <a:latin typeface="Quattrocento Sans" panose="020B0502050000020003" pitchFamily="34" charset="0"/>
                        <a:cs typeface="Calibri" panose="020F0502020204030204" pitchFamily="34" charset="0"/>
                      </a:endParaRPr>
                    </a:p>
                    <a:p>
                      <a:pPr fontAlgn="t"/>
                      <a:endParaRPr lang="en-US" sz="2500" dirty="0">
                        <a:solidFill>
                          <a:schemeClr val="bg1">
                            <a:lumMod val="20000"/>
                            <a:lumOff val="80000"/>
                          </a:schemeClr>
                        </a:solidFill>
                        <a:effectLst/>
                        <a:latin typeface="Quattrocento Sans" panose="020B0502050000020003" pitchFamily="34" charset="0"/>
                        <a:cs typeface="Calibri" panose="020F0502020204030204" pitchFamily="34" charset="0"/>
                      </a:endParaRPr>
                    </a:p>
                  </a:txBody>
                  <a:tcPr marL="101876" marR="101876" marT="67917" marB="679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174803">
                <a:tc>
                  <a:txBody>
                    <a:bodyPr/>
                    <a:lstStyle/>
                    <a:p>
                      <a:pPr rtl="0" fontAlgn="t">
                        <a:spcBef>
                          <a:spcPts val="0"/>
                        </a:spcBef>
                        <a:spcAft>
                          <a:spcPts val="0"/>
                        </a:spcAft>
                      </a:pPr>
                      <a:r>
                        <a:rPr lang="en-US" sz="2500" b="1" i="0" u="none" strike="noStrike" dirty="0">
                          <a:solidFill>
                            <a:srgbClr val="FFC000"/>
                          </a:solidFill>
                          <a:effectLst/>
                          <a:latin typeface="Quattrocento Sans" panose="020B0502050000020003" pitchFamily="34" charset="0"/>
                          <a:cs typeface="Calibri" panose="020F0502020204030204" pitchFamily="34" charset="0"/>
                        </a:rPr>
                        <a:t>Quantity</a:t>
                      </a:r>
                      <a:endParaRPr lang="en-US" sz="2500" b="1" dirty="0">
                        <a:solidFill>
                          <a:srgbClr val="FFC000"/>
                        </a:solidFill>
                        <a:effectLst/>
                        <a:latin typeface="Quattrocento Sans" panose="020B0502050000020003" pitchFamily="34" charset="0"/>
                        <a:cs typeface="Calibri" panose="020F0502020204030204" pitchFamily="34" charset="0"/>
                      </a:endParaRPr>
                    </a:p>
                    <a:p>
                      <a:pPr rtl="0" fontAlgn="t">
                        <a:spcBef>
                          <a:spcPts val="0"/>
                        </a:spcBef>
                        <a:spcAft>
                          <a:spcPts val="0"/>
                        </a:spcAft>
                      </a:pPr>
                      <a:r>
                        <a:rPr lang="en-US" sz="2500" b="1" i="0" u="none" strike="noStrike" dirty="0">
                          <a:solidFill>
                            <a:srgbClr val="FFC000"/>
                          </a:solidFill>
                          <a:effectLst/>
                          <a:latin typeface="Quattrocento Sans" panose="020B0502050000020003" pitchFamily="34" charset="0"/>
                          <a:cs typeface="Calibri" panose="020F0502020204030204" pitchFamily="34" charset="0"/>
                        </a:rPr>
                        <a:t>e.g. head, weight(kg)</a:t>
                      </a:r>
                      <a:endParaRPr lang="en-US" sz="2500" b="1" dirty="0">
                        <a:solidFill>
                          <a:srgbClr val="FFC000"/>
                        </a:solidFill>
                        <a:effectLst/>
                        <a:latin typeface="Quattrocento Sans" panose="020B0502050000020003" pitchFamily="34" charset="0"/>
                        <a:cs typeface="Calibri" panose="020F0502020204030204" pitchFamily="34" charset="0"/>
                      </a:endParaRPr>
                    </a:p>
                  </a:txBody>
                  <a:tcPr marL="101876" marR="101876" marT="67917" marB="679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t">
                        <a:spcBef>
                          <a:spcPts val="0"/>
                        </a:spcBef>
                        <a:spcAft>
                          <a:spcPts val="0"/>
                        </a:spcAft>
                      </a:pPr>
                      <a:r>
                        <a:rPr lang="en-US" sz="2500" b="0" i="0" u="none" strike="noStrike" dirty="0">
                          <a:solidFill>
                            <a:schemeClr val="bg1">
                              <a:lumMod val="20000"/>
                              <a:lumOff val="80000"/>
                            </a:schemeClr>
                          </a:solidFill>
                          <a:effectLst/>
                          <a:latin typeface="Quattrocento Sans" panose="020B0502050000020003" pitchFamily="34" charset="0"/>
                          <a:cs typeface="Calibri" panose="020F0502020204030204" pitchFamily="34" charset="0"/>
                        </a:rPr>
                        <a:t>Seizures of carcasses and scales often measured in </a:t>
                      </a:r>
                      <a:r>
                        <a:rPr lang="en-US" sz="2500" b="0" i="0" u="none" strike="noStrike" dirty="0" err="1">
                          <a:solidFill>
                            <a:schemeClr val="bg1">
                              <a:lumMod val="20000"/>
                              <a:lumOff val="80000"/>
                            </a:schemeClr>
                          </a:solidFill>
                          <a:effectLst/>
                          <a:latin typeface="Quattrocento Sans" panose="020B0502050000020003" pitchFamily="34" charset="0"/>
                          <a:cs typeface="Calibri" panose="020F0502020204030204" pitchFamily="34" charset="0"/>
                        </a:rPr>
                        <a:t>tonnes</a:t>
                      </a:r>
                      <a:r>
                        <a:rPr lang="en-US" sz="2500" b="0" i="0" u="none" strike="noStrike" dirty="0">
                          <a:solidFill>
                            <a:schemeClr val="bg1">
                              <a:lumMod val="20000"/>
                              <a:lumOff val="80000"/>
                            </a:schemeClr>
                          </a:solidFill>
                          <a:effectLst/>
                          <a:latin typeface="Quattrocento Sans" panose="020B0502050000020003" pitchFamily="34" charset="0"/>
                          <a:cs typeface="Calibri" panose="020F0502020204030204" pitchFamily="34" charset="0"/>
                        </a:rPr>
                        <a:t>. 1000kg of scales is approximately equal to 2,777 pangolins.</a:t>
                      </a:r>
                    </a:p>
                    <a:p>
                      <a:pPr rtl="0" fontAlgn="t">
                        <a:spcBef>
                          <a:spcPts val="0"/>
                        </a:spcBef>
                        <a:spcAft>
                          <a:spcPts val="0"/>
                        </a:spcAft>
                      </a:pPr>
                      <a:br>
                        <a:rPr lang="en-US" sz="2500" dirty="0">
                          <a:solidFill>
                            <a:schemeClr val="bg1">
                              <a:lumMod val="20000"/>
                              <a:lumOff val="80000"/>
                            </a:schemeClr>
                          </a:solidFill>
                          <a:effectLst/>
                          <a:latin typeface="Quattrocento Sans" panose="020B0502050000020003" pitchFamily="34" charset="0"/>
                          <a:cs typeface="Calibri" panose="020F0502020204030204" pitchFamily="34" charset="0"/>
                        </a:rPr>
                      </a:br>
                      <a:r>
                        <a:rPr lang="en-US" sz="2500" b="0" i="0" u="none" strike="noStrike" dirty="0">
                          <a:solidFill>
                            <a:schemeClr val="bg1">
                              <a:lumMod val="20000"/>
                              <a:lumOff val="80000"/>
                            </a:schemeClr>
                          </a:solidFill>
                          <a:effectLst/>
                          <a:latin typeface="Quattrocento Sans" panose="020B0502050000020003" pitchFamily="34" charset="0"/>
                          <a:cs typeface="Calibri" panose="020F0502020204030204" pitchFamily="34" charset="0"/>
                        </a:rPr>
                        <a:t>Globally, the total amount of pangolin scales seized increased from 25.1 tons in 2016 to 81.1 tons in 2019, while the average weight of a shipment of scales increased from 2.2 tons to 6.2 tons.</a:t>
                      </a:r>
                      <a:endParaRPr lang="en-US" sz="2500" dirty="0">
                        <a:solidFill>
                          <a:schemeClr val="bg1">
                            <a:lumMod val="20000"/>
                            <a:lumOff val="80000"/>
                          </a:schemeClr>
                        </a:solidFill>
                        <a:effectLst/>
                        <a:latin typeface="Quattrocento Sans" panose="020B0502050000020003" pitchFamily="34" charset="0"/>
                        <a:cs typeface="Calibri" panose="020F0502020204030204" pitchFamily="34" charset="0"/>
                      </a:endParaRPr>
                    </a:p>
                  </a:txBody>
                  <a:tcPr marL="101876" marR="101876" marT="67917" marB="679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 name="Rectangle 3"/>
          <p:cNvSpPr>
            <a:spLocks noChangeArrowheads="1"/>
          </p:cNvSpPr>
          <p:nvPr/>
        </p:nvSpPr>
        <p:spPr bwMode="auto">
          <a:xfrm>
            <a:off x="6014951" y="3552538"/>
            <a:ext cx="2770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60" tIns="68580" rIns="137160" bIns="68580" numCol="1" anchor="ctr" anchorCtr="0" compatLnSpc="1">
            <a:prstTxWarp prst="textNoShape">
              <a:avLst/>
            </a:prstTxWarp>
            <a:spAutoFit/>
          </a:bodyPr>
          <a:lstStyle/>
          <a:p>
            <a:endParaRPr lang="en-US" sz="2100" dirty="0"/>
          </a:p>
        </p:txBody>
      </p:sp>
      <p:sp>
        <p:nvSpPr>
          <p:cNvPr id="4" name="TextBox 3"/>
          <p:cNvSpPr txBox="1"/>
          <p:nvPr/>
        </p:nvSpPr>
        <p:spPr>
          <a:xfrm>
            <a:off x="5613185" y="548836"/>
            <a:ext cx="6806277" cy="1015663"/>
          </a:xfrm>
          <a:prstGeom prst="rect">
            <a:avLst/>
          </a:prstGeom>
          <a:noFill/>
        </p:spPr>
        <p:txBody>
          <a:bodyPr wrap="square" rtlCol="0">
            <a:spAutoFit/>
          </a:bodyPr>
          <a:lstStyle/>
          <a:p>
            <a:r>
              <a:rPr lang="en-HK" sz="6000" b="1" dirty="0">
                <a:solidFill>
                  <a:schemeClr val="tx1"/>
                </a:solidFill>
                <a:latin typeface="Quattrocento Sans" panose="020B0502050000020003" pitchFamily="34" charset="0"/>
              </a:rPr>
              <a:t>SUNDA PANGOLIN</a:t>
            </a:r>
            <a:endParaRPr lang="en-US" sz="6000" b="1" dirty="0">
              <a:solidFill>
                <a:schemeClr val="tx1"/>
              </a:solidFill>
              <a:latin typeface="Quattrocento Sans" panose="020B0502050000020003" pitchFamily="34" charset="0"/>
            </a:endParaRPr>
          </a:p>
        </p:txBody>
      </p:sp>
    </p:spTree>
    <p:extLst>
      <p:ext uri="{BB962C8B-B14F-4D97-AF65-F5344CB8AC3E}">
        <p14:creationId xmlns:p14="http://schemas.microsoft.com/office/powerpoint/2010/main" val="3240151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52499" y="2316206"/>
            <a:ext cx="9737089" cy="6494085"/>
          </a:xfrm>
          <a:prstGeom prst="rect">
            <a:avLst/>
          </a:prstGeom>
        </p:spPr>
        <p:txBody>
          <a:bodyPr wrap="square">
            <a:spAutoFit/>
          </a:bodyPr>
          <a:lstStyle/>
          <a:p>
            <a:pPr marL="342900" indent="-342900">
              <a:buClr>
                <a:srgbClr val="F8F8F8"/>
              </a:buClr>
              <a:buFont typeface="Arial" panose="020B0604020202020204" pitchFamily="34" charset="0"/>
              <a:buChar char="•"/>
            </a:pPr>
            <a:r>
              <a:rPr lang="en-US" sz="2600" dirty="0">
                <a:solidFill>
                  <a:srgbClr val="FFC000"/>
                </a:solidFill>
                <a:latin typeface="Quattrocento Sans" panose="020B0502050000020003" pitchFamily="34" charset="0"/>
                <a:cs typeface="Calibri" panose="020F0502020204030204" pitchFamily="34" charset="0"/>
              </a:rPr>
              <a:t>Meat/whole animal</a:t>
            </a:r>
            <a:r>
              <a:rPr lang="en-US" sz="2600" dirty="0">
                <a:solidFill>
                  <a:schemeClr val="bg2">
                    <a:lumMod val="20000"/>
                    <a:lumOff val="80000"/>
                  </a:schemeClr>
                </a:solidFill>
                <a:latin typeface="Quattrocento Sans" panose="020B0502050000020003" pitchFamily="34" charset="0"/>
                <a:cs typeface="Calibri" panose="020F0502020204030204" pitchFamily="34" charset="0"/>
              </a:rPr>
              <a:t>: US$200-297/kg (Zhou et al. 2014; Challender et al. 2015)</a:t>
            </a:r>
          </a:p>
          <a:p>
            <a:pPr marL="342900" indent="-342900">
              <a:buClr>
                <a:srgbClr val="F8F8F8"/>
              </a:buClr>
              <a:buFont typeface="Arial" panose="020B0604020202020204" pitchFamily="34" charset="0"/>
              <a:buChar char="•"/>
            </a:pPr>
            <a:endParaRPr lang="en-US" sz="2600" dirty="0">
              <a:solidFill>
                <a:schemeClr val="bg2">
                  <a:lumMod val="20000"/>
                  <a:lumOff val="80000"/>
                </a:schemeClr>
              </a:solidFill>
              <a:latin typeface="Quattrocento Sans" panose="020B0502050000020003" pitchFamily="34" charset="0"/>
              <a:cs typeface="Calibri" panose="020F0502020204030204" pitchFamily="34" charset="0"/>
            </a:endParaRPr>
          </a:p>
          <a:p>
            <a:pPr marL="342900" indent="-342900">
              <a:buClr>
                <a:srgbClr val="F8F8F8"/>
              </a:buClr>
              <a:buFont typeface="Arial" panose="020B0604020202020204" pitchFamily="34" charset="0"/>
              <a:buChar char="•"/>
            </a:pPr>
            <a:r>
              <a:rPr lang="en-US" sz="2600" dirty="0">
                <a:solidFill>
                  <a:srgbClr val="FFC000"/>
                </a:solidFill>
                <a:latin typeface="Quattrocento Sans" panose="020B0502050000020003" pitchFamily="34" charset="0"/>
                <a:cs typeface="Calibri" panose="020F0502020204030204" pitchFamily="34" charset="0"/>
              </a:rPr>
              <a:t>Scales</a:t>
            </a:r>
            <a:r>
              <a:rPr lang="en-US" sz="2600" dirty="0">
                <a:solidFill>
                  <a:schemeClr val="bg2">
                    <a:lumMod val="20000"/>
                    <a:lumOff val="80000"/>
                  </a:schemeClr>
                </a:solidFill>
                <a:latin typeface="Quattrocento Sans" panose="020B0502050000020003" pitchFamily="34" charset="0"/>
                <a:cs typeface="Calibri" panose="020F0502020204030204" pitchFamily="34" charset="0"/>
              </a:rPr>
              <a:t>: US$600-769/kg (Zhou et al. 2014; </a:t>
            </a:r>
            <a:r>
              <a:rPr lang="en-US" sz="2600" dirty="0" err="1">
                <a:solidFill>
                  <a:schemeClr val="bg2">
                    <a:lumMod val="20000"/>
                    <a:lumOff val="80000"/>
                  </a:schemeClr>
                </a:solidFill>
                <a:latin typeface="Quattrocento Sans" panose="020B0502050000020003" pitchFamily="34" charset="0"/>
                <a:cs typeface="Calibri" panose="020F0502020204030204" pitchFamily="34" charset="0"/>
              </a:rPr>
              <a:t>Challender</a:t>
            </a:r>
            <a:r>
              <a:rPr lang="en-US" sz="2600" dirty="0">
                <a:solidFill>
                  <a:schemeClr val="bg2">
                    <a:lumMod val="20000"/>
                    <a:lumOff val="80000"/>
                  </a:schemeClr>
                </a:solidFill>
                <a:latin typeface="Quattrocento Sans" panose="020B0502050000020003" pitchFamily="34" charset="0"/>
                <a:cs typeface="Calibri" panose="020F0502020204030204" pitchFamily="34" charset="0"/>
              </a:rPr>
              <a:t> et al. 2015)</a:t>
            </a:r>
          </a:p>
          <a:p>
            <a:pPr marL="342900" lvl="3" indent="-342900">
              <a:buClr>
                <a:srgbClr val="F8F8F8"/>
              </a:buClr>
              <a:buFont typeface="Arial" panose="020B0604020202020204" pitchFamily="34" charset="0"/>
              <a:buChar char="•"/>
            </a:pPr>
            <a:r>
              <a:rPr lang="en-US" sz="2600" dirty="0">
                <a:solidFill>
                  <a:schemeClr val="bg2">
                    <a:lumMod val="20000"/>
                    <a:lumOff val="80000"/>
                  </a:schemeClr>
                </a:solidFill>
                <a:latin typeface="Quattrocento Sans" panose="020B0502050000020003" pitchFamily="34" charset="0"/>
                <a:cs typeface="Calibri" panose="020F0502020204030204" pitchFamily="34" charset="0"/>
              </a:rPr>
              <a:t>In criminal prosecutions in Mainland China in 2020, the courts have established the value of confiscated scales at 5,300 yuan per kilo to 900 yuan per kilo, depending on the province. </a:t>
            </a:r>
          </a:p>
          <a:p>
            <a:pPr marL="342900" lvl="2" indent="-342900">
              <a:buClr>
                <a:srgbClr val="F8F8F8"/>
              </a:buClr>
              <a:buFont typeface="Arial" panose="020B0604020202020204" pitchFamily="34" charset="0"/>
              <a:buChar char="•"/>
            </a:pPr>
            <a:r>
              <a:rPr lang="en-US" sz="2600" dirty="0">
                <a:solidFill>
                  <a:schemeClr val="bg2">
                    <a:lumMod val="20000"/>
                    <a:lumOff val="80000"/>
                  </a:schemeClr>
                </a:solidFill>
                <a:latin typeface="Quattrocento Sans" panose="020B0502050000020003" pitchFamily="34" charset="0"/>
                <a:cs typeface="Calibri" panose="020F0502020204030204" pitchFamily="34" charset="0"/>
              </a:rPr>
              <a:t>The price of processed pangolin scales, a traditional Chinese medicine, varies between 7,000 and 14,000 yuan per kilo in Mainland China. </a:t>
            </a:r>
          </a:p>
          <a:p>
            <a:pPr marL="342900" lvl="2" indent="-342900">
              <a:buClr>
                <a:srgbClr val="F8F8F8"/>
              </a:buClr>
              <a:buFont typeface="Arial" panose="020B0604020202020204" pitchFamily="34" charset="0"/>
              <a:buChar char="•"/>
            </a:pPr>
            <a:endParaRPr lang="en-US" sz="2600" dirty="0">
              <a:solidFill>
                <a:schemeClr val="bg2">
                  <a:lumMod val="20000"/>
                  <a:lumOff val="80000"/>
                </a:schemeClr>
              </a:solidFill>
              <a:latin typeface="Quattrocento Sans" panose="020B0502050000020003" pitchFamily="34" charset="0"/>
              <a:cs typeface="Calibri" panose="020F0502020204030204" pitchFamily="34" charset="0"/>
            </a:endParaRPr>
          </a:p>
          <a:p>
            <a:pPr marL="342900" lvl="2" indent="-342900">
              <a:buClr>
                <a:srgbClr val="F8F8F8"/>
              </a:buClr>
              <a:buFont typeface="Arial" panose="020B0604020202020204" pitchFamily="34" charset="0"/>
              <a:buChar char="•"/>
            </a:pPr>
            <a:r>
              <a:rPr lang="en-US" sz="2600" dirty="0">
                <a:solidFill>
                  <a:schemeClr val="bg2">
                    <a:lumMod val="20000"/>
                    <a:lumOff val="80000"/>
                  </a:schemeClr>
                </a:solidFill>
                <a:latin typeface="Quattrocento Sans" panose="020B0502050000020003" pitchFamily="34" charset="0"/>
                <a:cs typeface="Calibri" panose="020F0502020204030204" pitchFamily="34" charset="0"/>
              </a:rPr>
              <a:t>Scales of pangolin of different species are often mixed together when smuggled making the consignment documents often false or not exact.</a:t>
            </a:r>
          </a:p>
          <a:p>
            <a:pPr marL="342900" indent="-342900">
              <a:buClr>
                <a:srgbClr val="F8F8F8"/>
              </a:buClr>
              <a:buFont typeface="Arial" panose="020B0604020202020204" pitchFamily="34" charset="0"/>
              <a:buChar char="•"/>
            </a:pPr>
            <a:r>
              <a:rPr lang="en-US" sz="2600" dirty="0">
                <a:solidFill>
                  <a:srgbClr val="FFC000"/>
                </a:solidFill>
                <a:latin typeface="Quattrocento Sans" panose="020B0502050000020003" pitchFamily="34" charset="0"/>
                <a:cs typeface="Calibri" panose="020F0502020204030204" pitchFamily="34" charset="0"/>
              </a:rPr>
              <a:t>Asian pangolin species are often mixed with African species, providing evidence of organized crime.</a:t>
            </a:r>
          </a:p>
        </p:txBody>
      </p:sp>
      <p:sp>
        <p:nvSpPr>
          <p:cNvPr id="4" name="Title 3">
            <a:extLst>
              <a:ext uri="{FF2B5EF4-FFF2-40B4-BE49-F238E27FC236}">
                <a16:creationId xmlns:a16="http://schemas.microsoft.com/office/drawing/2014/main" id="{BA11EF27-BB44-A8DD-CD62-0264AB54537E}"/>
              </a:ext>
            </a:extLst>
          </p:cNvPr>
          <p:cNvSpPr>
            <a:spLocks noGrp="1"/>
          </p:cNvSpPr>
          <p:nvPr>
            <p:ph type="title"/>
          </p:nvPr>
        </p:nvSpPr>
        <p:spPr>
          <a:xfrm>
            <a:off x="1071563" y="635676"/>
            <a:ext cx="15773400" cy="1016419"/>
          </a:xfrm>
        </p:spPr>
        <p:txBody>
          <a:bodyPr>
            <a:noAutofit/>
          </a:bodyPr>
          <a:lstStyle/>
          <a:p>
            <a:r>
              <a:rPr lang="en-HK" b="1" dirty="0">
                <a:solidFill>
                  <a:schemeClr val="tx1"/>
                </a:solidFill>
                <a:latin typeface="Quattrocento Sans" panose="020B0502050000020003" pitchFamily="34" charset="0"/>
              </a:rPr>
              <a:t>SUNDA PANGOLIN </a:t>
            </a:r>
            <a:r>
              <a:rPr lang="en-US" b="1" dirty="0">
                <a:solidFill>
                  <a:schemeClr val="tx1"/>
                </a:solidFill>
                <a:latin typeface="Quattrocento Sans" panose="020B0502050000020003" pitchFamily="34" charset="0"/>
              </a:rPr>
              <a:t>- </a:t>
            </a:r>
            <a:r>
              <a:rPr lang="en-US" b="1" dirty="0">
                <a:solidFill>
                  <a:schemeClr val="tx1"/>
                </a:solidFill>
                <a:latin typeface="Quattrocento Sans" panose="020B0502050000020003" pitchFamily="34" charset="0"/>
                <a:cs typeface="Calibri" panose="020F0502020204030204" pitchFamily="34" charset="0"/>
              </a:rPr>
              <a:t>Retail Prices in China</a:t>
            </a:r>
            <a:br>
              <a:rPr lang="en-US" b="1" dirty="0">
                <a:solidFill>
                  <a:schemeClr val="tx1"/>
                </a:solidFill>
                <a:latin typeface="Quattrocento Sans" panose="020B0502050000020003" pitchFamily="34" charset="0"/>
                <a:cs typeface="Calibri" panose="020F0502020204030204" pitchFamily="34" charset="0"/>
              </a:rPr>
            </a:br>
            <a:endParaRPr lang="en-IN" dirty="0">
              <a:solidFill>
                <a:schemeClr val="tx1"/>
              </a:solidFill>
            </a:endParaRPr>
          </a:p>
        </p:txBody>
      </p:sp>
      <p:pic>
        <p:nvPicPr>
          <p:cNvPr id="3076" name="Picture 4" descr="C:\Users\VivienGary\Desktop\Pangolins_cust and excise_HKGovt_kwai chung container 4400kg 22jul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97888" y="2064270"/>
            <a:ext cx="6226811" cy="36093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Kfbg01\fau\Temporary Staff folders\Yorkie\Pangolin\AFCD confiscation 03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8202" y="5346218"/>
            <a:ext cx="5826761" cy="3900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519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071404222"/>
              </p:ext>
            </p:extLst>
          </p:nvPr>
        </p:nvGraphicFramePr>
        <p:xfrm>
          <a:off x="9076235" y="2255520"/>
          <a:ext cx="7980144" cy="7013334"/>
        </p:xfrm>
        <a:graphic>
          <a:graphicData uri="http://schemas.openxmlformats.org/drawingml/2006/table">
            <a:tbl>
              <a:tblPr/>
              <a:tblGrid>
                <a:gridCol w="2255520">
                  <a:extLst>
                    <a:ext uri="{9D8B030D-6E8A-4147-A177-3AD203B41FA5}">
                      <a16:colId xmlns:a16="http://schemas.microsoft.com/office/drawing/2014/main" val="20000"/>
                    </a:ext>
                  </a:extLst>
                </a:gridCol>
                <a:gridCol w="2072640">
                  <a:extLst>
                    <a:ext uri="{9D8B030D-6E8A-4147-A177-3AD203B41FA5}">
                      <a16:colId xmlns:a16="http://schemas.microsoft.com/office/drawing/2014/main" val="20001"/>
                    </a:ext>
                  </a:extLst>
                </a:gridCol>
                <a:gridCol w="3651984">
                  <a:extLst>
                    <a:ext uri="{9D8B030D-6E8A-4147-A177-3AD203B41FA5}">
                      <a16:colId xmlns:a16="http://schemas.microsoft.com/office/drawing/2014/main" val="20002"/>
                    </a:ext>
                  </a:extLst>
                </a:gridCol>
              </a:tblGrid>
              <a:tr h="1412478">
                <a:tc gridSpan="2">
                  <a:txBody>
                    <a:bodyPr/>
                    <a:lstStyle/>
                    <a:p>
                      <a:pPr rtl="0" fontAlgn="t">
                        <a:spcBef>
                          <a:spcPts val="0"/>
                        </a:spcBef>
                        <a:spcAft>
                          <a:spcPts val="0"/>
                        </a:spcAft>
                      </a:pPr>
                      <a:r>
                        <a:rPr lang="en-US" sz="3200" b="1" i="0" u="none" strike="noStrike" dirty="0">
                          <a:solidFill>
                            <a:srgbClr val="FFC000"/>
                          </a:solidFill>
                          <a:effectLst/>
                          <a:latin typeface="Quattrocento Sans" panose="020B0502050000020003" pitchFamily="34" charset="0"/>
                        </a:rPr>
                        <a:t>IUCN Red List Category </a:t>
                      </a:r>
                      <a:r>
                        <a:rPr lang="en-US" sz="3200" b="1" i="0" u="none" strike="noStrike" dirty="0">
                          <a:solidFill>
                            <a:schemeClr val="bg2">
                              <a:lumMod val="20000"/>
                              <a:lumOff val="80000"/>
                            </a:schemeClr>
                          </a:solidFill>
                          <a:effectLst/>
                          <a:latin typeface="Quattrocento Sans" panose="020B0502050000020003" pitchFamily="34" charset="0"/>
                        </a:rPr>
                        <a:t>- </a:t>
                      </a:r>
                      <a:r>
                        <a:rPr lang="en-US" sz="3200" b="0" i="0" u="none" strike="noStrike" dirty="0">
                          <a:solidFill>
                            <a:schemeClr val="bg2">
                              <a:lumMod val="20000"/>
                              <a:lumOff val="80000"/>
                            </a:schemeClr>
                          </a:solidFill>
                          <a:effectLst/>
                          <a:latin typeface="Quattrocento Sans" panose="020B0502050000020003" pitchFamily="34" charset="0"/>
                          <a:cs typeface="Calibri" panose="020F0502020204030204" pitchFamily="34" charset="0"/>
                        </a:rPr>
                        <a:t>Critically Endangered</a:t>
                      </a:r>
                      <a:endParaRPr lang="en-US" sz="3200" dirty="0">
                        <a:solidFill>
                          <a:schemeClr val="bg2">
                            <a:lumMod val="20000"/>
                            <a:lumOff val="80000"/>
                          </a:schemeClr>
                        </a:solidFill>
                        <a:effectLst/>
                        <a:latin typeface="Quattrocento Sans" panose="020B0502050000020003" pitchFamily="34" charset="0"/>
                        <a:cs typeface="Calibri" panose="020F0502020204030204" pitchFamily="34" charset="0"/>
                      </a:endParaRPr>
                    </a:p>
                  </a:txBody>
                  <a:tcPr marL="47921" marR="47921" marT="31947" marB="319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dirty="0"/>
                    </a:p>
                  </a:txBody>
                  <a:tcPr marL="47921" marR="47921" marT="31947" marB="31947">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3200" b="1" i="0" u="none" strike="noStrike" dirty="0">
                          <a:solidFill>
                            <a:srgbClr val="FFC000"/>
                          </a:solidFill>
                          <a:effectLst/>
                          <a:latin typeface="Quattrocento Sans" panose="020B0502050000020003" pitchFamily="34" charset="0"/>
                        </a:rPr>
                        <a:t>CITES Appendix </a:t>
                      </a:r>
                      <a:r>
                        <a:rPr lang="en-US" sz="3200" b="1" i="0" u="none" strike="noStrike" dirty="0">
                          <a:solidFill>
                            <a:schemeClr val="bg2">
                              <a:lumMod val="20000"/>
                              <a:lumOff val="80000"/>
                            </a:schemeClr>
                          </a:solidFill>
                          <a:effectLst/>
                          <a:latin typeface="Quattrocento Sans" panose="020B0502050000020003" pitchFamily="34" charset="0"/>
                        </a:rPr>
                        <a:t>- I</a:t>
                      </a:r>
                    </a:p>
                  </a:txBody>
                  <a:tcPr marL="47921" marR="47921" marT="31947" marB="319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123202">
                <a:tc>
                  <a:txBody>
                    <a:bodyPr/>
                    <a:lstStyle/>
                    <a:p>
                      <a:pPr rtl="0" fontAlgn="t">
                        <a:spcBef>
                          <a:spcPts val="0"/>
                        </a:spcBef>
                        <a:spcAft>
                          <a:spcPts val="0"/>
                        </a:spcAft>
                      </a:pPr>
                      <a:r>
                        <a:rPr lang="en-US" sz="3200" b="1" i="0" u="none" strike="noStrike" dirty="0">
                          <a:solidFill>
                            <a:srgbClr val="FFC000"/>
                          </a:solidFill>
                          <a:effectLst/>
                          <a:latin typeface="Quattrocento Sans" panose="020B0502050000020003" pitchFamily="34" charset="0"/>
                        </a:rPr>
                        <a:t>Country of Origin</a:t>
                      </a:r>
                      <a:endParaRPr lang="en-US" sz="3200" dirty="0">
                        <a:solidFill>
                          <a:srgbClr val="FFC000"/>
                        </a:solidFill>
                        <a:effectLst/>
                        <a:latin typeface="Quattrocento Sans" panose="020B0502050000020003" pitchFamily="34" charset="0"/>
                      </a:endParaRPr>
                    </a:p>
                    <a:p>
                      <a:pPr rtl="0" fontAlgn="t">
                        <a:spcBef>
                          <a:spcPts val="0"/>
                        </a:spcBef>
                        <a:spcAft>
                          <a:spcPts val="0"/>
                        </a:spcAft>
                      </a:pPr>
                      <a:r>
                        <a:rPr lang="en-US" sz="3200" b="1" i="0" u="none" strike="noStrike" dirty="0">
                          <a:solidFill>
                            <a:srgbClr val="FFC000"/>
                          </a:solidFill>
                          <a:effectLst/>
                          <a:latin typeface="Quattrocento Sans" panose="020B0502050000020003" pitchFamily="34" charset="0"/>
                        </a:rPr>
                        <a:t>(Natural Range)</a:t>
                      </a:r>
                      <a:endParaRPr lang="en-US" sz="3200" dirty="0">
                        <a:solidFill>
                          <a:srgbClr val="FFC000"/>
                        </a:solidFill>
                        <a:effectLst/>
                        <a:latin typeface="Quattrocento Sans" panose="020B0502050000020003" pitchFamily="34" charset="0"/>
                      </a:endParaRPr>
                    </a:p>
                  </a:txBody>
                  <a:tcPr marL="47921" marR="47921" marT="31947" marB="319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rtl="0" fontAlgn="t">
                        <a:spcBef>
                          <a:spcPts val="0"/>
                        </a:spcBef>
                        <a:spcAft>
                          <a:spcPts val="0"/>
                        </a:spcAft>
                      </a:pPr>
                      <a:r>
                        <a:rPr lang="en-US" sz="3200" b="0" i="0" u="none" strike="noStrike" dirty="0">
                          <a:solidFill>
                            <a:schemeClr val="bg2">
                              <a:lumMod val="20000"/>
                              <a:lumOff val="80000"/>
                            </a:schemeClr>
                          </a:solidFill>
                          <a:effectLst/>
                          <a:latin typeface="Quattrocento Sans" panose="020B0502050000020003" pitchFamily="34" charset="0"/>
                          <a:cs typeface="Calibri" panose="020F0502020204030204" pitchFamily="34" charset="0"/>
                        </a:rPr>
                        <a:t>Brunei, Cambodia, Indonesia, Laos, Malaysia, Myanmar, Singapore, Thailand, Vietnam</a:t>
                      </a:r>
                      <a:endParaRPr lang="en-US" sz="3200" dirty="0">
                        <a:solidFill>
                          <a:schemeClr val="bg2">
                            <a:lumMod val="20000"/>
                            <a:lumOff val="80000"/>
                          </a:schemeClr>
                        </a:solidFill>
                        <a:effectLst/>
                        <a:latin typeface="Quattrocento Sans" panose="020B0502050000020003" pitchFamily="34" charset="0"/>
                        <a:cs typeface="Calibri" panose="020F0502020204030204" pitchFamily="34" charset="0"/>
                      </a:endParaRPr>
                    </a:p>
                  </a:txBody>
                  <a:tcPr marL="47921" marR="47921" marT="31947" marB="319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1"/>
                  </a:ext>
                </a:extLst>
              </a:tr>
              <a:tr h="3171800">
                <a:tc>
                  <a:txBody>
                    <a:bodyPr/>
                    <a:lstStyle/>
                    <a:p>
                      <a:pPr rtl="0" fontAlgn="t">
                        <a:spcBef>
                          <a:spcPts val="0"/>
                        </a:spcBef>
                        <a:spcAft>
                          <a:spcPts val="0"/>
                        </a:spcAft>
                      </a:pPr>
                      <a:r>
                        <a:rPr lang="en-US" sz="3200" b="1" i="0" u="none" strike="noStrike" dirty="0">
                          <a:solidFill>
                            <a:srgbClr val="FFC000"/>
                          </a:solidFill>
                          <a:effectLst/>
                          <a:latin typeface="Quattrocento Sans" panose="020B0502050000020003" pitchFamily="34" charset="0"/>
                        </a:rPr>
                        <a:t>Major Threat</a:t>
                      </a:r>
                      <a:r>
                        <a:rPr lang="en-US" sz="3200" b="0" i="0" u="none" strike="noStrike" dirty="0">
                          <a:solidFill>
                            <a:srgbClr val="FFC000"/>
                          </a:solidFill>
                          <a:effectLst/>
                          <a:latin typeface="Quattrocento Sans" panose="020B0502050000020003" pitchFamily="34" charset="0"/>
                        </a:rPr>
                        <a:t>(s)</a:t>
                      </a:r>
                      <a:endParaRPr lang="en-US" sz="3200" dirty="0">
                        <a:solidFill>
                          <a:srgbClr val="FFC000"/>
                        </a:solidFill>
                        <a:effectLst/>
                        <a:latin typeface="Quattrocento Sans" panose="020B0502050000020003" pitchFamily="34" charset="0"/>
                      </a:endParaRPr>
                    </a:p>
                  </a:txBody>
                  <a:tcPr marL="47921" marR="47921" marT="31947" marB="319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rtl="0" fontAlgn="t">
                        <a:spcBef>
                          <a:spcPts val="0"/>
                        </a:spcBef>
                        <a:spcAft>
                          <a:spcPts val="0"/>
                        </a:spcAft>
                      </a:pPr>
                      <a:r>
                        <a:rPr lang="en-US" sz="3200" b="0" i="0" u="none" strike="noStrike" dirty="0">
                          <a:solidFill>
                            <a:schemeClr val="bg2">
                              <a:lumMod val="20000"/>
                              <a:lumOff val="80000"/>
                            </a:schemeClr>
                          </a:solidFill>
                          <a:effectLst/>
                          <a:latin typeface="Quattrocento Sans" panose="020B0502050000020003" pitchFamily="34" charset="0"/>
                          <a:cs typeface="Calibri" panose="020F0502020204030204" pitchFamily="34" charset="0"/>
                        </a:rPr>
                        <a:t>The primary threat to this species is hunting and poaching, both targeted and untargeted, for local as well as international trade, which is now driven largely by market demand in China and Viet Nam. </a:t>
                      </a:r>
                    </a:p>
                  </a:txBody>
                  <a:tcPr marL="47921" marR="47921" marT="31947" marB="319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2"/>
                  </a:ext>
                </a:extLst>
              </a:tr>
            </a:tbl>
          </a:graphicData>
        </a:graphic>
      </p:graphicFrame>
      <p:sp>
        <p:nvSpPr>
          <p:cNvPr id="7" name="TextBox 6">
            <a:extLst>
              <a:ext uri="{FF2B5EF4-FFF2-40B4-BE49-F238E27FC236}">
                <a16:creationId xmlns:a16="http://schemas.microsoft.com/office/drawing/2014/main" id="{284AB56C-CFC1-55BD-95D1-806820D75F83}"/>
              </a:ext>
            </a:extLst>
          </p:cNvPr>
          <p:cNvSpPr txBox="1"/>
          <p:nvPr/>
        </p:nvSpPr>
        <p:spPr>
          <a:xfrm>
            <a:off x="5613185" y="510314"/>
            <a:ext cx="6806277" cy="1015663"/>
          </a:xfrm>
          <a:prstGeom prst="rect">
            <a:avLst/>
          </a:prstGeom>
          <a:noFill/>
        </p:spPr>
        <p:txBody>
          <a:bodyPr wrap="square" rtlCol="0">
            <a:spAutoFit/>
          </a:bodyPr>
          <a:lstStyle/>
          <a:p>
            <a:r>
              <a:rPr lang="en-HK" sz="6000" b="1" dirty="0">
                <a:solidFill>
                  <a:schemeClr val="tx1"/>
                </a:solidFill>
                <a:latin typeface="Quattrocento Sans" panose="020B0502050000020003" pitchFamily="34" charset="0"/>
              </a:rPr>
              <a:t>SUNDA PANGOLIN</a:t>
            </a:r>
            <a:endParaRPr lang="en-US" sz="6000" b="1" dirty="0">
              <a:solidFill>
                <a:schemeClr val="tx1"/>
              </a:solidFill>
              <a:latin typeface="Quattrocento Sans" panose="020B0502050000020003" pitchFamily="34" charset="0"/>
            </a:endParaRPr>
          </a:p>
        </p:txBody>
      </p:sp>
      <p:pic>
        <p:nvPicPr>
          <p:cNvPr id="5122" name="Picture 2">
            <a:extLst>
              <a:ext uri="{FF2B5EF4-FFF2-40B4-BE49-F238E27FC236}">
                <a16:creationId xmlns:a16="http://schemas.microsoft.com/office/drawing/2014/main" id="{E1E30D97-ACD0-FB33-3BC2-43F0D391E6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1621" y="3406462"/>
            <a:ext cx="7447695" cy="3474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017222"/>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3F3F3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387</TotalTime>
  <Words>4568</Words>
  <Application>Microsoft Office PowerPoint</Application>
  <PresentationFormat>Custom</PresentationFormat>
  <Paragraphs>265</Paragraphs>
  <Slides>22</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Quattrocento Sans</vt:lpstr>
      <vt:lpstr>Office Theme</vt:lpstr>
      <vt:lpstr>Using Species Victim Impact Statements to Effectively Address Wildlife Crime</vt:lpstr>
      <vt:lpstr>Deterrent Sentencing in Hong Kong: The incense tree cases</vt:lpstr>
      <vt:lpstr>Judicial Training</vt:lpstr>
      <vt:lpstr>Developing the Species Victim Impact Statements</vt:lpstr>
      <vt:lpstr>Content of the Species Victim Impact Statements</vt:lpstr>
      <vt:lpstr>Introducing information from Species Victim Impact Statements </vt:lpstr>
      <vt:lpstr>PowerPoint Presentation</vt:lpstr>
      <vt:lpstr>SUNDA PANGOLIN - Retail Prices in China </vt:lpstr>
      <vt:lpstr>PowerPoint Presentation</vt:lpstr>
      <vt:lpstr>PowerPoint Presentation</vt:lpstr>
      <vt:lpstr>Recent Pangolin Cases  </vt:lpstr>
      <vt:lpstr>Further Expert Comment and References  </vt:lpstr>
      <vt:lpstr>PowerPoint Presentation</vt:lpstr>
      <vt:lpstr>PowerPoint Presentation</vt:lpstr>
      <vt:lpstr>Helmeted Hornbill (Rhinoplax vigil)</vt:lpstr>
      <vt:lpstr>PowerPoint Presentation</vt:lpstr>
      <vt:lpstr>Helmeted Hornbill -  Major Impacts</vt:lpstr>
      <vt:lpstr>Recent Hornbill Cases using SVIS </vt:lpstr>
      <vt:lpstr>PowerPoint Presentation</vt:lpstr>
      <vt:lpstr>Cases for turtles pre and post-SVIS</vt:lpstr>
      <vt:lpstr>Hong Kong Court of Appeal (2021)</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Legal Snares</dc:title>
  <dc:creator>Amanda</dc:creator>
  <cp:lastModifiedBy>Kartika Rana</cp:lastModifiedBy>
  <cp:revision>25</cp:revision>
  <dcterms:modified xsi:type="dcterms:W3CDTF">2024-05-23T11:38:26Z</dcterms:modified>
</cp:coreProperties>
</file>